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81" r:id="rId3"/>
    <p:sldId id="287" r:id="rId4"/>
    <p:sldId id="279" r:id="rId5"/>
    <p:sldId id="280" r:id="rId6"/>
    <p:sldId id="282" r:id="rId7"/>
    <p:sldId id="262" r:id="rId8"/>
    <p:sldId id="259" r:id="rId9"/>
    <p:sldId id="284" r:id="rId10"/>
    <p:sldId id="285" r:id="rId11"/>
    <p:sldId id="286" r:id="rId12"/>
    <p:sldId id="257" r:id="rId13"/>
    <p:sldId id="283" r:id="rId14"/>
    <p:sldId id="261" r:id="rId15"/>
    <p:sldId id="260" r:id="rId16"/>
    <p:sldId id="264" r:id="rId17"/>
    <p:sldId id="265" r:id="rId18"/>
    <p:sldId id="267" r:id="rId19"/>
    <p:sldId id="266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D7C3B-C434-48B6-B767-672B3A68AC87}" type="datetimeFigureOut">
              <a:rPr lang="es-ES" smtClean="0"/>
              <a:pPr/>
              <a:t>29/10/2012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C6743-E901-45CC-9F89-53D3EC40D1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FE50C-208A-482B-9978-AE4CC7D45A81}" type="slidenum">
              <a:rPr lang="en-US"/>
              <a:pPr/>
              <a:t>9</a:t>
            </a:fld>
            <a:endParaRPr lang="en-US"/>
          </a:p>
        </p:txBody>
      </p:sp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FE3B5-5AF2-474F-9A02-85DFB6CD7597}" type="slidenum">
              <a:rPr lang="en-US"/>
              <a:pPr/>
              <a:t>10</a:t>
            </a:fld>
            <a:endParaRPr lang="en-US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208F0-3F4E-4CE5-AC63-488BEE980E80}" type="slidenum">
              <a:rPr lang="en-US"/>
              <a:pPr/>
              <a:t>11</a:t>
            </a:fld>
            <a:endParaRPr 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C6743-E901-45CC-9F89-53D3EC40D14B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82E364-DC39-4047-9C42-1B2113FBE099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26B4E7-B9BD-4517-BC04-2BA3417B56DF}" type="datetime1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22FBF-CD74-404D-952A-998358493F05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CF9E2-672C-4F81-8053-DF43D7A0A41F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4693-D5BF-4341-AB57-845793B4537F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648F0-34D8-44C2-9724-B2E596D86EF7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BA7893-FE68-433B-99D7-1355B8977D11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B7B4-5D1B-4262-8BCC-87B5964391D6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4FF5DF-6F3A-4851-8962-FC5051A1879C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27BDDC-AF9A-453C-9226-FC8A227BF4CB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225F4B-9227-40E3-9397-4C7A995542EC}" type="datetime1">
              <a:rPr lang="en-US" smtClean="0"/>
              <a:pPr/>
              <a:t>10/29/2012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BF9168-C5AB-4DA7-B82F-14BB38B07E92}" type="datetime1">
              <a:rPr lang="en-US" smtClean="0"/>
              <a:pPr/>
              <a:t>10/29/2012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Presentacion Consolidacion Caso Salto Grande -  CTM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INFRAESTRUCTURA</a:t>
            </a:r>
            <a:br>
              <a:rPr lang="es-ES" sz="5400" dirty="0" smtClean="0"/>
            </a:br>
            <a:r>
              <a:rPr lang="es-ES" sz="5400" dirty="0" smtClean="0"/>
              <a:t>VIRTUAL</a:t>
            </a:r>
            <a:endParaRPr lang="es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CONSOLIDACION DEL DATACENTER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3464024" cy="365125"/>
          </a:xfrm>
        </p:spPr>
        <p:txBody>
          <a:bodyPr/>
          <a:lstStyle/>
          <a:p>
            <a:r>
              <a:rPr kumimoji="0" lang="en-US" dirty="0" err="1" smtClean="0"/>
              <a:t>Consolidacion</a:t>
            </a:r>
            <a:r>
              <a:rPr kumimoji="0" lang="en-US" dirty="0" smtClean="0"/>
              <a:t> </a:t>
            </a:r>
            <a:r>
              <a:rPr kumimoji="0" lang="en-US" dirty="0" err="1" smtClean="0"/>
              <a:t>Caso</a:t>
            </a:r>
            <a:r>
              <a:rPr kumimoji="0" lang="en-US" dirty="0" smtClean="0"/>
              <a:t> Salto Grande -  CTM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981075" y="611188"/>
            <a:ext cx="5038725" cy="311150"/>
          </a:xfrm>
          <a:ln/>
        </p:spPr>
        <p:txBody>
          <a:bodyPr wrap="square" lIns="0" tIns="0" rIns="0" bIns="0">
            <a:normAutofit fontScale="90000"/>
          </a:bodyPr>
          <a:lstStyle/>
          <a:p>
            <a:r>
              <a:rPr lang="en-US"/>
              <a:t>Key Properties of Virtual Machines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gray">
          <a:xfrm>
            <a:off x="2438400" y="1081088"/>
            <a:ext cx="6629400" cy="930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4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b="1">
                <a:solidFill>
                  <a:srgbClr val="5F5F5F"/>
                </a:solidFill>
              </a:rPr>
              <a:t>Partitioning</a:t>
            </a:r>
          </a:p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/>
              <a:t>Run multiple operating systems on one physical machine</a:t>
            </a:r>
          </a:p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/>
              <a:t>Divide system resources between virtual machines</a:t>
            </a:r>
          </a:p>
        </p:txBody>
      </p:sp>
      <p:pic>
        <p:nvPicPr>
          <p:cNvPr id="47108" name="Picture 4" descr="ESX 2D archite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90600"/>
            <a:ext cx="1131888" cy="1066800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gray">
          <a:xfrm>
            <a:off x="2438400" y="2362200"/>
            <a:ext cx="6400800" cy="930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4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b="1">
                <a:solidFill>
                  <a:srgbClr val="5F5F5F"/>
                </a:solidFill>
              </a:rPr>
              <a:t>Isolation</a:t>
            </a:r>
          </a:p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/>
              <a:t>Fault and security isolation at the hardware level</a:t>
            </a:r>
          </a:p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/>
              <a:t>Advanced resource controls preserve performance</a:t>
            </a:r>
          </a:p>
        </p:txBody>
      </p:sp>
      <p:pic>
        <p:nvPicPr>
          <p:cNvPr id="47110" name="Picture 6" descr="isolation_archite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438400"/>
            <a:ext cx="941388" cy="762000"/>
          </a:xfrm>
          <a:prstGeom prst="rect">
            <a:avLst/>
          </a:prstGeom>
          <a:noFill/>
        </p:spPr>
      </p:pic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533400" y="2209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76213" y="935038"/>
            <a:ext cx="8763000" cy="24384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gray">
          <a:xfrm>
            <a:off x="3054350" y="3886200"/>
            <a:ext cx="5784850" cy="211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75000"/>
              </a:spcBef>
              <a:spcAft>
                <a:spcPct val="4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sz="2400" b="1">
                <a:solidFill>
                  <a:srgbClr val="777777"/>
                </a:solidFill>
              </a:rPr>
              <a:t>Encapsulation</a:t>
            </a:r>
          </a:p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 sz="2400"/>
              <a:t>Entire state of the virtual machine can be saved to files</a:t>
            </a:r>
          </a:p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 sz="2400"/>
              <a:t>Move and copy virtual machines as easily as moving and copying files</a:t>
            </a:r>
          </a:p>
        </p:txBody>
      </p:sp>
      <p:pic>
        <p:nvPicPr>
          <p:cNvPr id="47114" name="Picture 10" descr="encapsul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457200" y="3962400"/>
            <a:ext cx="2171700" cy="167798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gray">
          <a:xfrm>
            <a:off x="2438400" y="3287713"/>
            <a:ext cx="6477000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2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b="1">
                <a:solidFill>
                  <a:srgbClr val="777777"/>
                </a:solidFill>
              </a:rPr>
              <a:t>Encapsulation</a:t>
            </a:r>
          </a:p>
          <a:p>
            <a:pPr marL="285750" lvl="1" indent="-166688">
              <a:spcAft>
                <a:spcPct val="2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/>
              <a:t>Entire state of the virtual machine can be saved to files</a:t>
            </a:r>
          </a:p>
          <a:p>
            <a:pPr marL="285750" lvl="1" indent="-166688">
              <a:spcAft>
                <a:spcPct val="2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/>
              <a:t>Move and copy virtual machines as easily as moving and copying files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981075" y="660400"/>
            <a:ext cx="5038725" cy="311150"/>
          </a:xfrm>
          <a:ln/>
        </p:spPr>
        <p:txBody>
          <a:bodyPr wrap="square" lIns="0" tIns="0" rIns="0" bIns="0">
            <a:normAutofit fontScale="90000"/>
          </a:bodyPr>
          <a:lstStyle/>
          <a:p>
            <a:r>
              <a:rPr lang="en-US"/>
              <a:t>Key Properties of Virtual Machines</a:t>
            </a:r>
          </a:p>
        </p:txBody>
      </p:sp>
      <p:pic>
        <p:nvPicPr>
          <p:cNvPr id="48132" name="Picture 4" descr="hw independ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341813"/>
            <a:ext cx="2587625" cy="1460500"/>
          </a:xfrm>
          <a:prstGeom prst="rect">
            <a:avLst/>
          </a:prstGeom>
          <a:noFill/>
        </p:spPr>
      </p:pic>
      <p:sp>
        <p:nvSpPr>
          <p:cNvPr id="48133" name="Rectangle 5"/>
          <p:cNvSpPr>
            <a:spLocks noChangeArrowheads="1"/>
          </p:cNvSpPr>
          <p:nvPr/>
        </p:nvSpPr>
        <p:spPr bwMode="gray">
          <a:xfrm>
            <a:off x="2438400" y="1081088"/>
            <a:ext cx="66294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2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b="1">
                <a:solidFill>
                  <a:srgbClr val="5F5F5F"/>
                </a:solidFill>
              </a:rPr>
              <a:t>Partitioning</a:t>
            </a:r>
          </a:p>
          <a:p>
            <a:pPr marL="285750" lvl="1" indent="-166688">
              <a:spcAft>
                <a:spcPct val="2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/>
              <a:t>Run multiple operating systems on one physical machine</a:t>
            </a:r>
          </a:p>
          <a:p>
            <a:pPr marL="285750" lvl="1" indent="-166688">
              <a:spcAft>
                <a:spcPct val="2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/>
              <a:t>Divide system resources between virtual machines</a:t>
            </a:r>
          </a:p>
        </p:txBody>
      </p:sp>
      <p:pic>
        <p:nvPicPr>
          <p:cNvPr id="48134" name="Picture 6" descr="ESX 2D archite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990600"/>
            <a:ext cx="1131888" cy="1066800"/>
          </a:xfrm>
          <a:prstGeom prst="rect">
            <a:avLst/>
          </a:prstGeom>
          <a:noFill/>
        </p:spPr>
      </p:pic>
      <p:sp>
        <p:nvSpPr>
          <p:cNvPr id="48135" name="Rectangle 7"/>
          <p:cNvSpPr>
            <a:spLocks noChangeArrowheads="1"/>
          </p:cNvSpPr>
          <p:nvPr/>
        </p:nvSpPr>
        <p:spPr bwMode="gray">
          <a:xfrm>
            <a:off x="2438400" y="2217738"/>
            <a:ext cx="64008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2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b="1">
                <a:solidFill>
                  <a:srgbClr val="5F5F5F"/>
                </a:solidFill>
              </a:rPr>
              <a:t>Isolation</a:t>
            </a:r>
          </a:p>
          <a:p>
            <a:pPr marL="285750" lvl="1" indent="-166688">
              <a:spcAft>
                <a:spcPct val="2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/>
              <a:t>Fault and security isolation at the hardware level</a:t>
            </a:r>
          </a:p>
          <a:p>
            <a:pPr marL="285750" lvl="1" indent="-166688">
              <a:spcAft>
                <a:spcPct val="2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/>
              <a:t>Advanced resource controls preserve performance</a:t>
            </a:r>
          </a:p>
        </p:txBody>
      </p:sp>
      <p:pic>
        <p:nvPicPr>
          <p:cNvPr id="48136" name="Picture 8" descr="isolation_archite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293938"/>
            <a:ext cx="941388" cy="762000"/>
          </a:xfrm>
          <a:prstGeom prst="rect">
            <a:avLst/>
          </a:prstGeom>
          <a:noFill/>
        </p:spPr>
      </p:pic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533400" y="2109788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85738" y="969963"/>
            <a:ext cx="8763000" cy="341471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8139" name="Picture 11" descr="encapsul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838200" y="3275013"/>
            <a:ext cx="1068388" cy="825500"/>
          </a:xfrm>
          <a:prstGeom prst="rect">
            <a:avLst/>
          </a:prstGeom>
          <a:noFill/>
        </p:spPr>
      </p:pic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457200" y="3208338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gray">
          <a:xfrm>
            <a:off x="2701925" y="4500563"/>
            <a:ext cx="5784850" cy="1241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75000"/>
              </a:spcBef>
              <a:spcAft>
                <a:spcPct val="4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sz="2400" b="1" dirty="0">
                <a:solidFill>
                  <a:srgbClr val="777777"/>
                </a:solidFill>
              </a:rPr>
              <a:t>Hardware-Independence</a:t>
            </a:r>
          </a:p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 sz="2400" dirty="0"/>
              <a:t>Provision or migrate any virtual machine to any similar or different physical server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05356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04048" y="6309320"/>
            <a:ext cx="3744416" cy="288032"/>
          </a:xfrm>
        </p:spPr>
        <p:txBody>
          <a:bodyPr/>
          <a:lstStyle/>
          <a:p>
            <a:r>
              <a:rPr kumimoji="0" lang="en-US" sz="1050" b="1" dirty="0" err="1" smtClean="0"/>
              <a:t>Presentacion</a:t>
            </a:r>
            <a:r>
              <a:rPr kumimoji="0" lang="en-US" sz="1050" b="1" dirty="0" smtClean="0"/>
              <a:t> </a:t>
            </a:r>
            <a:r>
              <a:rPr kumimoji="0" lang="en-US" sz="1050" b="1" dirty="0" err="1" smtClean="0"/>
              <a:t>Consolidacion</a:t>
            </a:r>
            <a:r>
              <a:rPr kumimoji="0" lang="en-US" sz="1050" b="1" dirty="0" smtClean="0"/>
              <a:t> </a:t>
            </a:r>
            <a:r>
              <a:rPr kumimoji="0" lang="en-US" sz="1050" b="1" dirty="0" err="1" smtClean="0"/>
              <a:t>Caso</a:t>
            </a:r>
            <a:r>
              <a:rPr kumimoji="0" lang="en-US" sz="1050" b="1" dirty="0" smtClean="0"/>
              <a:t> Salto Grande -  CTM</a:t>
            </a:r>
            <a:endParaRPr kumimoji="0"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b="1" dirty="0" smtClean="0"/>
              <a:t>1.</a:t>
            </a:r>
            <a:r>
              <a:rPr lang="es-ES" dirty="0" smtClean="0"/>
              <a:t> Reducción de los costes de compra y mantenimiento</a:t>
            </a:r>
          </a:p>
          <a:p>
            <a:r>
              <a:rPr lang="es-ES" b="1" dirty="0" smtClean="0"/>
              <a:t>2.</a:t>
            </a:r>
            <a:r>
              <a:rPr lang="es-ES" dirty="0" smtClean="0"/>
              <a:t> Compatibilidad con aplicaciones y sistemas operativos antiguos</a:t>
            </a:r>
          </a:p>
          <a:p>
            <a:r>
              <a:rPr lang="es-ES" b="1" dirty="0" smtClean="0"/>
              <a:t>3. </a:t>
            </a:r>
            <a:r>
              <a:rPr lang="es-ES" dirty="0" smtClean="0"/>
              <a:t>Pruebas en entornos aislados y seguros que no afectan al resto de componentes</a:t>
            </a:r>
          </a:p>
          <a:p>
            <a:r>
              <a:rPr lang="es-ES" b="1" dirty="0" smtClean="0"/>
              <a:t>4.</a:t>
            </a:r>
            <a:r>
              <a:rPr lang="es-ES" dirty="0" smtClean="0"/>
              <a:t> Entorno de desarrollo barato para programadores software en distintas plataformas de forma simultánea</a:t>
            </a:r>
          </a:p>
          <a:p>
            <a:r>
              <a:rPr lang="es-ES" b="1" dirty="0" smtClean="0"/>
              <a:t>5.</a:t>
            </a:r>
            <a:r>
              <a:rPr lang="es-ES" dirty="0" smtClean="0"/>
              <a:t> Gestión y control centralizado de recursos</a:t>
            </a:r>
          </a:p>
          <a:p>
            <a:r>
              <a:rPr lang="es-ES" b="1" dirty="0" smtClean="0"/>
              <a:t>6.</a:t>
            </a:r>
            <a:r>
              <a:rPr lang="es-ES" dirty="0" smtClean="0"/>
              <a:t> Procedimientos de </a:t>
            </a:r>
            <a:r>
              <a:rPr lang="es-ES" i="1" dirty="0" err="1" smtClean="0"/>
              <a:t>backup</a:t>
            </a:r>
            <a:r>
              <a:rPr lang="es-ES" dirty="0" smtClean="0"/>
              <a:t> y restauración muy sencillos</a:t>
            </a:r>
          </a:p>
          <a:p>
            <a:r>
              <a:rPr lang="es-ES" b="1" dirty="0" smtClean="0"/>
              <a:t>7.</a:t>
            </a:r>
            <a:r>
              <a:rPr lang="es-ES" dirty="0" smtClean="0"/>
              <a:t> Migraciones en vivo de máquinas virtuales entre distintos PCs o servidores físicos</a:t>
            </a:r>
          </a:p>
          <a:p>
            <a:r>
              <a:rPr lang="es-ES" b="1" dirty="0" smtClean="0"/>
              <a:t>8.</a:t>
            </a:r>
            <a:r>
              <a:rPr lang="es-ES" dirty="0" smtClean="0"/>
              <a:t> Fácil recuperación/reinicio en caso de posibles caídas</a:t>
            </a:r>
          </a:p>
          <a:p>
            <a:r>
              <a:rPr lang="es-ES" b="1" dirty="0" smtClean="0"/>
              <a:t>9.</a:t>
            </a:r>
            <a:r>
              <a:rPr lang="es-ES" dirty="0" smtClean="0"/>
              <a:t> Alta disponibilidad</a:t>
            </a:r>
          </a:p>
          <a:p>
            <a:r>
              <a:rPr lang="es-ES" b="1" dirty="0" smtClean="0"/>
              <a:t>10.</a:t>
            </a:r>
            <a:r>
              <a:rPr lang="es-ES" dirty="0" smtClean="0"/>
              <a:t> Fácil puesta en marcha de servicios de Cloud Computing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Velocidad para agregar recursos nuevos en servidores </a:t>
            </a:r>
            <a:r>
              <a:rPr lang="es-ES" dirty="0" err="1" smtClean="0"/>
              <a:t>virtualizados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Significativa baja en los costos de espacio y consumo.</a:t>
            </a:r>
          </a:p>
          <a:p>
            <a:r>
              <a:rPr lang="es-ES" dirty="0" smtClean="0"/>
              <a:t>Administración centralizada y simplificada. Mejor manejo y distribución de recursos.</a:t>
            </a:r>
          </a:p>
          <a:p>
            <a:r>
              <a:rPr lang="es-ES" dirty="0" smtClean="0"/>
              <a:t>Mejora en los procesos de duplicación, clonación y copia de sistemas.</a:t>
            </a:r>
          </a:p>
          <a:p>
            <a:r>
              <a:rPr lang="es-ES" dirty="0" smtClean="0"/>
              <a:t>Aislamiento, un fallo general de sistema de una máquina virtual no afecta al resto de máquinas virtuales.</a:t>
            </a:r>
          </a:p>
          <a:p>
            <a:r>
              <a:rPr lang="es-ES" dirty="0" smtClean="0"/>
              <a:t>Mejoras en el costo total de propiedad (TCO, Total </a:t>
            </a:r>
            <a:r>
              <a:rPr lang="es-ES" dirty="0" err="1" smtClean="0"/>
              <a:t>Cost</a:t>
            </a:r>
            <a:r>
              <a:rPr lang="es-ES" dirty="0" smtClean="0"/>
              <a:t> of </a:t>
            </a:r>
            <a:r>
              <a:rPr lang="es-ES" dirty="0" err="1" smtClean="0"/>
              <a:t>Ownership</a:t>
            </a:r>
            <a:r>
              <a:rPr lang="es-ES" dirty="0" smtClean="0"/>
              <a:t>).</a:t>
            </a:r>
          </a:p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0" y="6237312"/>
            <a:ext cx="3792328" cy="365125"/>
          </a:xfrm>
        </p:spPr>
        <p:txBody>
          <a:bodyPr/>
          <a:lstStyle/>
          <a:p>
            <a:r>
              <a:rPr kumimoji="0" lang="en-US" dirty="0" err="1" smtClean="0"/>
              <a:t>Presentacion</a:t>
            </a:r>
            <a:r>
              <a:rPr kumimoji="0" lang="en-US" dirty="0" smtClean="0"/>
              <a:t> </a:t>
            </a:r>
            <a:r>
              <a:rPr kumimoji="0" lang="en-US" dirty="0" err="1" smtClean="0"/>
              <a:t>Consolidacion</a:t>
            </a:r>
            <a:r>
              <a:rPr kumimoji="0" lang="en-US" dirty="0" smtClean="0"/>
              <a:t> </a:t>
            </a:r>
            <a:r>
              <a:rPr kumimoji="0" lang="en-US" dirty="0" err="1" smtClean="0"/>
              <a:t>Caso</a:t>
            </a:r>
            <a:r>
              <a:rPr kumimoji="0" lang="en-US" dirty="0" smtClean="0"/>
              <a:t> Salto Grande -  CTM</a:t>
            </a:r>
            <a:endParaRPr kumimoji="0"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4 Imagen" descr="tech_network_med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768752" cy="4385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81075" y="595313"/>
            <a:ext cx="2528888" cy="403225"/>
          </a:xfrm>
          <a:prstGeom prst="rect">
            <a:avLst/>
          </a:prstGeom>
        </p:spPr>
        <p:txBody>
          <a:bodyPr vert="horz" rtlCol="0" anchor="ctr">
            <a:normAutofit fontScale="4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VMware VMotion</a:t>
            </a: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VMotion t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4175125" cy="1784350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2888" y="1011238"/>
            <a:ext cx="8520112" cy="331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buClr>
                <a:schemeClr val="tx2"/>
              </a:buClr>
              <a:buSzPct val="80000"/>
            </a:pPr>
            <a:r>
              <a:rPr lang="en-US" sz="1800" b="1" i="1" dirty="0">
                <a:solidFill>
                  <a:schemeClr val="accent1"/>
                </a:solidFill>
              </a:rPr>
              <a:t>73% of VMware customers have implemented </a:t>
            </a:r>
            <a:r>
              <a:rPr lang="en-US" sz="1800" b="1" i="1" dirty="0" err="1">
                <a:solidFill>
                  <a:schemeClr val="accent1"/>
                </a:solidFill>
              </a:rPr>
              <a:t>VMotion</a:t>
            </a:r>
            <a:r>
              <a:rPr lang="en-US" sz="1800" b="1" i="1" dirty="0">
                <a:solidFill>
                  <a:schemeClr val="accent1"/>
                </a:solidFill>
              </a:rPr>
              <a:t> in production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24400" y="2819400"/>
            <a:ext cx="4017963" cy="140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3038" indent="-173038">
              <a:spcAft>
                <a:spcPct val="30000"/>
              </a:spcAft>
              <a:buFontTx/>
              <a:buChar char="•"/>
            </a:pPr>
            <a:r>
              <a:rPr lang="en-US" sz="2600" b="1"/>
              <a:t>Live migration of virtual machines</a:t>
            </a:r>
          </a:p>
          <a:p>
            <a:pPr marL="173038" indent="-173038">
              <a:spcAft>
                <a:spcPct val="30000"/>
              </a:spcAft>
              <a:buFontTx/>
              <a:buChar char="•"/>
            </a:pPr>
            <a:r>
              <a:rPr lang="en-US" sz="2600" b="1"/>
              <a:t>Zero downtime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28600" y="1738313"/>
            <a:ext cx="4473575" cy="3117850"/>
          </a:xfrm>
          <a:prstGeom prst="roundRect">
            <a:avLst>
              <a:gd name="adj" fmla="val 16245"/>
            </a:avLst>
          </a:prstGeom>
          <a:gradFill rotWithShape="1">
            <a:gsLst>
              <a:gs pos="0">
                <a:schemeClr val="bg1"/>
              </a:gs>
              <a:gs pos="100000">
                <a:srgbClr val="D1D1D1"/>
              </a:gs>
            </a:gsLst>
            <a:lin ang="5400000" scaled="1"/>
          </a:gradFill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981075" y="595313"/>
            <a:ext cx="1973263" cy="403225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VMware DRS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800600" y="1905000"/>
            <a:ext cx="4017963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3038" indent="-173038">
              <a:spcAft>
                <a:spcPct val="30000"/>
              </a:spcAft>
              <a:buFontTx/>
              <a:buChar char="•"/>
            </a:pPr>
            <a:r>
              <a:rPr lang="en-US" sz="2600" b="1" dirty="0"/>
              <a:t>Dynamic and intelligent allocation of hardware resources</a:t>
            </a:r>
          </a:p>
          <a:p>
            <a:pPr marL="173038" indent="-173038">
              <a:spcAft>
                <a:spcPct val="30000"/>
              </a:spcAft>
              <a:buFontTx/>
              <a:buChar char="•"/>
            </a:pPr>
            <a:r>
              <a:rPr lang="en-US" sz="2600" b="1" dirty="0"/>
              <a:t>Ensure optimal alignment between business and IT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295275" y="990600"/>
            <a:ext cx="8426450" cy="434975"/>
          </a:xfrm>
          <a:prstGeom prst="rect">
            <a:avLst/>
          </a:prstGeom>
          <a:solidFill>
            <a:srgbClr val="CAD5E4"/>
          </a:solidFill>
          <a:ln w="38100" algn="ctr">
            <a:solidFill>
              <a:srgbClr val="B1C0D7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 i="1" dirty="0">
                <a:solidFill>
                  <a:schemeClr val="accent1"/>
                </a:solidFill>
              </a:rPr>
              <a:t>67% of VMware customers use DRS in production</a:t>
            </a:r>
          </a:p>
        </p:txBody>
      </p:sp>
      <p:pic>
        <p:nvPicPr>
          <p:cNvPr id="9" name="Picture 3" descr="VirtualServer_emptyPl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350" y="3019425"/>
            <a:ext cx="1501775" cy="1508125"/>
          </a:xfrm>
          <a:prstGeom prst="rect">
            <a:avLst/>
          </a:prstGeom>
          <a:noFill/>
        </p:spPr>
      </p:pic>
      <p:pic>
        <p:nvPicPr>
          <p:cNvPr id="10" name="Picture 4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325" y="2363788"/>
            <a:ext cx="517525" cy="698500"/>
          </a:xfrm>
          <a:prstGeom prst="rect">
            <a:avLst/>
          </a:prstGeom>
          <a:noFill/>
        </p:spPr>
      </p:pic>
      <p:pic>
        <p:nvPicPr>
          <p:cNvPr id="11" name="Picture 5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0" y="2559050"/>
            <a:ext cx="517525" cy="698500"/>
          </a:xfrm>
          <a:prstGeom prst="rect">
            <a:avLst/>
          </a:prstGeom>
          <a:noFill/>
        </p:spPr>
      </p:pic>
      <p:pic>
        <p:nvPicPr>
          <p:cNvPr id="12" name="Picture 6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588" y="2754313"/>
            <a:ext cx="517525" cy="698500"/>
          </a:xfrm>
          <a:prstGeom prst="rect">
            <a:avLst/>
          </a:prstGeom>
          <a:noFill/>
        </p:spPr>
      </p:pic>
      <p:pic>
        <p:nvPicPr>
          <p:cNvPr id="13" name="Picture 7" descr="VirtualServer_emptyPl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575" y="3019425"/>
            <a:ext cx="1501775" cy="1508125"/>
          </a:xfrm>
          <a:prstGeom prst="rect">
            <a:avLst/>
          </a:prstGeom>
          <a:noFill/>
        </p:spPr>
      </p:pic>
      <p:pic>
        <p:nvPicPr>
          <p:cNvPr id="14" name="Picture 8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3725" y="2378075"/>
            <a:ext cx="517525" cy="698500"/>
          </a:xfrm>
          <a:prstGeom prst="rect">
            <a:avLst/>
          </a:prstGeom>
          <a:noFill/>
        </p:spPr>
      </p:pic>
      <p:pic>
        <p:nvPicPr>
          <p:cNvPr id="15" name="Picture 9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50" y="2573338"/>
            <a:ext cx="517525" cy="698500"/>
          </a:xfrm>
          <a:prstGeom prst="rect">
            <a:avLst/>
          </a:prstGeom>
          <a:noFill/>
        </p:spPr>
      </p:pic>
      <p:pic>
        <p:nvPicPr>
          <p:cNvPr id="16" name="Picture 10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988" y="2768600"/>
            <a:ext cx="517525" cy="698500"/>
          </a:xfrm>
          <a:prstGeom prst="rect">
            <a:avLst/>
          </a:prstGeom>
          <a:noFill/>
        </p:spPr>
      </p:pic>
      <p:pic>
        <p:nvPicPr>
          <p:cNvPr id="17" name="Picture 11" descr="VirtualServer_emptyPl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3019425"/>
            <a:ext cx="1501775" cy="1508125"/>
          </a:xfrm>
          <a:prstGeom prst="rect">
            <a:avLst/>
          </a:prstGeom>
          <a:noFill/>
        </p:spPr>
      </p:pic>
      <p:pic>
        <p:nvPicPr>
          <p:cNvPr id="18" name="Picture 12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75" y="2378075"/>
            <a:ext cx="517525" cy="698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9" name="Picture 13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" y="2573338"/>
            <a:ext cx="517525" cy="698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73100" y="4491038"/>
            <a:ext cx="3702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en-US" sz="1400" b="1"/>
              <a:t>Resource Pool</a:t>
            </a:r>
          </a:p>
        </p:txBody>
      </p:sp>
      <p:pic>
        <p:nvPicPr>
          <p:cNvPr id="21" name="Picture 17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838" y="2768600"/>
            <a:ext cx="517525" cy="698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21806 0.075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6 L 0.33907 0.04583 " pathEditMode="relative" ptsTypes="AA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292 -0.00972 " pathEditMode="relative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2.96296E-6 L -0.00365 -0.011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0118 -0.0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2.96296E-6 L -0.00365 -0.011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0118 -0.01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81075" y="595313"/>
            <a:ext cx="5981700" cy="403225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Ensure High availability with VMware HA</a:t>
            </a: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41300" y="1973263"/>
            <a:ext cx="4473575" cy="2735262"/>
          </a:xfrm>
          <a:prstGeom prst="roundRect">
            <a:avLst>
              <a:gd name="adj" fmla="val 16245"/>
            </a:avLst>
          </a:prstGeom>
          <a:gradFill rotWithShape="1">
            <a:gsLst>
              <a:gs pos="0">
                <a:schemeClr val="bg1"/>
              </a:gs>
              <a:gs pos="100000">
                <a:srgbClr val="D1D1D1"/>
              </a:gs>
            </a:gsLst>
            <a:lin ang="5400000" scaled="1"/>
          </a:gradFill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7" name="Picture 4" descr="VirtualServer_emptyPl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871788"/>
            <a:ext cx="1501775" cy="1508125"/>
          </a:xfrm>
          <a:prstGeom prst="rect">
            <a:avLst/>
          </a:prstGeom>
          <a:noFill/>
        </p:spPr>
      </p:pic>
      <p:pic>
        <p:nvPicPr>
          <p:cNvPr id="8" name="Picture 5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425" y="2230438"/>
            <a:ext cx="517525" cy="698500"/>
          </a:xfrm>
          <a:prstGeom prst="rect">
            <a:avLst/>
          </a:prstGeom>
          <a:noFill/>
        </p:spPr>
      </p:pic>
      <p:pic>
        <p:nvPicPr>
          <p:cNvPr id="9" name="Picture 6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5350" y="2425700"/>
            <a:ext cx="517525" cy="698500"/>
          </a:xfrm>
          <a:prstGeom prst="rect">
            <a:avLst/>
          </a:prstGeom>
          <a:noFill/>
        </p:spPr>
      </p:pic>
      <p:pic>
        <p:nvPicPr>
          <p:cNvPr id="10" name="Picture 7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688" y="2620963"/>
            <a:ext cx="517525" cy="698500"/>
          </a:xfrm>
          <a:prstGeom prst="rect">
            <a:avLst/>
          </a:prstGeom>
          <a:noFill/>
        </p:spPr>
      </p:pic>
      <p:pic>
        <p:nvPicPr>
          <p:cNvPr id="11" name="Picture 9" descr="VirtualServer_emptyPl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871788"/>
            <a:ext cx="1501775" cy="1508125"/>
          </a:xfrm>
          <a:prstGeom prst="rect">
            <a:avLst/>
          </a:prstGeom>
          <a:noFill/>
        </p:spPr>
      </p:pic>
      <p:pic>
        <p:nvPicPr>
          <p:cNvPr id="12" name="Picture 10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2230438"/>
            <a:ext cx="517525" cy="6985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3" name="Picture 11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25700"/>
            <a:ext cx="517525" cy="6985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" name="Picture 12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538" y="2620963"/>
            <a:ext cx="517525" cy="6985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5" name="Picture 14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200" y="2230438"/>
            <a:ext cx="517525" cy="698500"/>
          </a:xfrm>
          <a:prstGeom prst="rect">
            <a:avLst/>
          </a:prstGeom>
          <a:noFill/>
        </p:spPr>
      </p:pic>
      <p:pic>
        <p:nvPicPr>
          <p:cNvPr id="16" name="Picture 15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25" y="2425700"/>
            <a:ext cx="517525" cy="698500"/>
          </a:xfrm>
          <a:prstGeom prst="rect">
            <a:avLst/>
          </a:prstGeom>
          <a:noFill/>
        </p:spPr>
      </p:pic>
      <p:pic>
        <p:nvPicPr>
          <p:cNvPr id="17" name="Picture 18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7938" y="2573338"/>
            <a:ext cx="517525" cy="6985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8" name="Picture 19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75" y="2679700"/>
            <a:ext cx="517525" cy="6985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9" name="Picture 20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563" y="2682875"/>
            <a:ext cx="517525" cy="6985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800600" y="2057400"/>
            <a:ext cx="4017963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3038" indent="-173038">
              <a:spcAft>
                <a:spcPct val="30000"/>
              </a:spcAft>
              <a:buFontTx/>
              <a:buChar char="•"/>
            </a:pPr>
            <a:r>
              <a:rPr lang="en-US" sz="2400" b="1"/>
              <a:t>VMware HA automatically restarts virtual machines when a physical server fails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00834 -0.01435 " pathEditMode="relative" ptsTypes="AA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0118 -0.0189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158 -0.015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66713" y="1600200"/>
            <a:ext cx="4114800" cy="3810000"/>
          </a:xfrm>
          <a:prstGeom prst="roundRect">
            <a:avLst>
              <a:gd name="adj" fmla="val 16245"/>
            </a:avLst>
          </a:prstGeom>
          <a:gradFill rotWithShape="1">
            <a:gsLst>
              <a:gs pos="0">
                <a:schemeClr val="bg1"/>
              </a:gs>
              <a:gs pos="100000">
                <a:srgbClr val="D1D1D1"/>
              </a:gs>
            </a:gsLst>
            <a:lin ang="5400000" scaled="1"/>
          </a:gradFill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981075" y="595313"/>
            <a:ext cx="6827838" cy="403225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ＭＳ Ｐゴシック" charset="-128"/>
                <a:cs typeface="+mj-cs"/>
              </a:rPr>
              <a:t>Distributed Power Management (coming soon)</a:t>
            </a:r>
            <a:endParaRPr kumimoji="0" lang="en-US" altLang="ja-JP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7" name="Picture 7" descr="VirtualServer_emptyPl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863" y="3171825"/>
            <a:ext cx="1501775" cy="1508125"/>
          </a:xfrm>
          <a:prstGeom prst="rect">
            <a:avLst/>
          </a:prstGeom>
          <a:noFill/>
        </p:spPr>
      </p:pic>
      <p:pic>
        <p:nvPicPr>
          <p:cNvPr id="8" name="Picture 8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813" y="2584450"/>
            <a:ext cx="517525" cy="698500"/>
          </a:xfrm>
          <a:prstGeom prst="rect">
            <a:avLst/>
          </a:prstGeom>
          <a:noFill/>
        </p:spPr>
      </p:pic>
      <p:pic>
        <p:nvPicPr>
          <p:cNvPr id="9" name="Picture 9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013" y="2711450"/>
            <a:ext cx="517525" cy="698500"/>
          </a:xfrm>
          <a:prstGeom prst="rect">
            <a:avLst/>
          </a:prstGeom>
          <a:noFill/>
        </p:spPr>
      </p:pic>
      <p:pic>
        <p:nvPicPr>
          <p:cNvPr id="10" name="Picture 10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38" y="2851150"/>
            <a:ext cx="517525" cy="698500"/>
          </a:xfrm>
          <a:prstGeom prst="rect">
            <a:avLst/>
          </a:prstGeom>
          <a:noFill/>
        </p:spPr>
      </p:pic>
      <p:pic>
        <p:nvPicPr>
          <p:cNvPr id="11" name="Picture 11" descr="VirtualServer_emptyPl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7988" y="3171825"/>
            <a:ext cx="1501775" cy="1508125"/>
          </a:xfrm>
          <a:prstGeom prst="rect">
            <a:avLst/>
          </a:prstGeom>
          <a:noFill/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20700" y="4981575"/>
            <a:ext cx="37020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en-US" sz="1400" b="1"/>
              <a:t>Resource Pool</a:t>
            </a:r>
          </a:p>
        </p:txBody>
      </p:sp>
      <p:pic>
        <p:nvPicPr>
          <p:cNvPr id="13" name="Picture 15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138" y="2530475"/>
            <a:ext cx="517525" cy="698500"/>
          </a:xfrm>
          <a:prstGeom prst="rect">
            <a:avLst/>
          </a:prstGeom>
          <a:noFill/>
        </p:spPr>
      </p:pic>
      <p:pic>
        <p:nvPicPr>
          <p:cNvPr id="14" name="Picture 16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063" y="2725738"/>
            <a:ext cx="517525" cy="698500"/>
          </a:xfrm>
          <a:prstGeom prst="rect">
            <a:avLst/>
          </a:prstGeom>
          <a:noFill/>
        </p:spPr>
      </p:pic>
      <p:pic>
        <p:nvPicPr>
          <p:cNvPr id="15" name="Picture 17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921000"/>
            <a:ext cx="517525" cy="698500"/>
          </a:xfrm>
          <a:prstGeom prst="rect">
            <a:avLst/>
          </a:prstGeom>
          <a:noFill/>
        </p:spPr>
      </p:pic>
      <p:pic>
        <p:nvPicPr>
          <p:cNvPr id="16" name="Picture 18" descr="smallv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2921000"/>
            <a:ext cx="517525" cy="698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7" name="Picture 19" descr="VirtualServer_emptyPlat"/>
          <p:cNvPicPr>
            <a:picLocks noChangeAspect="1" noChangeArrowheads="1"/>
          </p:cNvPicPr>
          <p:nvPr/>
        </p:nvPicPr>
        <p:blipFill>
          <a:blip r:embed="rId2" cstate="print">
            <a:lum bright="-94000"/>
          </a:blip>
          <a:srcRect/>
          <a:stretch>
            <a:fillRect/>
          </a:stretch>
        </p:blipFill>
        <p:spPr bwMode="auto">
          <a:xfrm>
            <a:off x="363538" y="3168650"/>
            <a:ext cx="1501775" cy="1508125"/>
          </a:xfrm>
          <a:prstGeom prst="rect">
            <a:avLst/>
          </a:prstGeom>
          <a:noFill/>
        </p:spPr>
      </p:pic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439738" y="3930650"/>
            <a:ext cx="1031875" cy="454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Power Off</a:t>
            </a: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4730750" y="1738313"/>
            <a:ext cx="4179888" cy="3810000"/>
          </a:xfrm>
          <a:prstGeom prst="roundRect">
            <a:avLst>
              <a:gd name="adj" fmla="val 6403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30188" lvl="3" indent="-230188">
              <a:spcAft>
                <a:spcPct val="40000"/>
              </a:spcAft>
              <a:buClr>
                <a:schemeClr val="folHlink"/>
              </a:buClr>
              <a:buSzPct val="75000"/>
              <a:buFont typeface="Wingdings 3" pitchFamily="18" charset="2"/>
              <a:buBlip>
                <a:blip r:embed="rId4"/>
              </a:buBlip>
            </a:pPr>
            <a:r>
              <a:rPr lang="en-US" sz="2400" b="1"/>
              <a:t>Consolidates workloads onto fewer servers when the cluster needs fewer resources</a:t>
            </a:r>
          </a:p>
          <a:p>
            <a:pPr marL="230188" lvl="3" indent="-230188">
              <a:spcAft>
                <a:spcPct val="40000"/>
              </a:spcAft>
              <a:buClr>
                <a:schemeClr val="folHlink"/>
              </a:buClr>
              <a:buSzPct val="75000"/>
              <a:buFont typeface="Wingdings 3" pitchFamily="18" charset="2"/>
              <a:buBlip>
                <a:blip r:embed="rId4"/>
              </a:buBlip>
            </a:pPr>
            <a:r>
              <a:rPr lang="en-US" sz="2400" b="1"/>
              <a:t>Places unneeded servers in standby mode</a:t>
            </a:r>
          </a:p>
          <a:p>
            <a:pPr marL="230188" lvl="3" indent="-230188">
              <a:spcAft>
                <a:spcPct val="40000"/>
              </a:spcAft>
              <a:buClr>
                <a:schemeClr val="folHlink"/>
              </a:buClr>
              <a:buSzPct val="75000"/>
              <a:buFont typeface="Wingdings 3" pitchFamily="18" charset="2"/>
              <a:buBlip>
                <a:blip r:embed="rId4"/>
              </a:buBlip>
            </a:pPr>
            <a:r>
              <a:rPr lang="en-US" sz="2400" b="1"/>
              <a:t>Brings servers back online as workload needs increase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295275" y="990600"/>
            <a:ext cx="8426450" cy="434975"/>
          </a:xfrm>
          <a:prstGeom prst="rect">
            <a:avLst/>
          </a:prstGeom>
          <a:solidFill>
            <a:srgbClr val="CAD5E4"/>
          </a:solidFill>
          <a:ln w="38100" algn="ctr">
            <a:solidFill>
              <a:srgbClr val="B1C0D7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000" b="1" i="1" dirty="0">
                <a:solidFill>
                  <a:schemeClr val="accent1"/>
                </a:solidFill>
              </a:rPr>
              <a:t>Minimize power consumption while guaranteeing service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30694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7438E-6 L -0.13785 -1.67438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95 0.00648 L 0.0052 -0.00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MODELO TRADICIONAL</a:t>
            </a:r>
            <a:endParaRPr lang="es-ES" dirty="0"/>
          </a:p>
        </p:txBody>
      </p:sp>
      <p:sp>
        <p:nvSpPr>
          <p:cNvPr id="5" name="TextBox 123906"/>
          <p:cNvSpPr txBox="1">
            <a:spLocks noChangeArrowheads="1"/>
          </p:cNvSpPr>
          <p:nvPr/>
        </p:nvSpPr>
        <p:spPr bwMode="auto">
          <a:xfrm>
            <a:off x="4114800" y="2492896"/>
            <a:ext cx="4489648" cy="272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168275" indent="-168275"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sz="2800" b="1" dirty="0" smtClean="0"/>
              <a:t>Un SO </a:t>
            </a:r>
            <a:r>
              <a:rPr lang="en-US" sz="2800" b="1" dirty="0" err="1" smtClean="0"/>
              <a:t>por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equipo</a:t>
            </a:r>
            <a:endParaRPr lang="en-US" sz="2800" b="1" dirty="0"/>
          </a:p>
          <a:p>
            <a:pPr marL="168275" indent="-168275"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sz="2800" b="1" dirty="0" err="1" smtClean="0"/>
              <a:t>Dependencia</a:t>
            </a:r>
            <a:r>
              <a:rPr lang="en-US" sz="2800" b="1" dirty="0" smtClean="0"/>
              <a:t> Software/Hardware</a:t>
            </a:r>
            <a:endParaRPr lang="en-US" sz="2800" b="1" dirty="0"/>
          </a:p>
          <a:p>
            <a:pPr marL="168275" indent="-168275"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sz="2800" b="1" dirty="0" smtClean="0"/>
              <a:t>Multiples </a:t>
            </a:r>
            <a:r>
              <a:rPr lang="en-US" sz="2800" b="1" dirty="0" err="1" smtClean="0"/>
              <a:t>Servicios</a:t>
            </a:r>
            <a:r>
              <a:rPr lang="en-US" sz="2800" b="1" dirty="0" smtClean="0"/>
              <a:t> </a:t>
            </a:r>
          </a:p>
          <a:p>
            <a:pPr marL="168275" indent="-168275">
              <a:lnSpc>
                <a:spcPct val="87000"/>
              </a:lnSpc>
              <a:spcAft>
                <a:spcPct val="3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sz="2800" b="1" dirty="0" smtClean="0"/>
              <a:t>Sub </a:t>
            </a:r>
            <a:r>
              <a:rPr lang="en-US" sz="2800" b="1" dirty="0" err="1" smtClean="0"/>
              <a:t>utilizacion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recursos</a:t>
            </a:r>
            <a:endParaRPr lang="en-US" sz="2800" b="1" dirty="0"/>
          </a:p>
        </p:txBody>
      </p:sp>
      <p:pic>
        <p:nvPicPr>
          <p:cNvPr id="6" name="Picture 5" descr="trad_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6" y="2420888"/>
            <a:ext cx="3274054" cy="29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7" y="2482056"/>
            <a:ext cx="62960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7" y="2234406"/>
            <a:ext cx="62960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220119"/>
            <a:ext cx="6286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096294"/>
            <a:ext cx="632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0860" y="1481138"/>
            <a:ext cx="310228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393" y="1481138"/>
            <a:ext cx="557521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49983"/>
            <a:ext cx="8229600" cy="438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417183" cy="187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7488832" cy="11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284" y="1481138"/>
            <a:ext cx="731543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0703"/>
            <a:ext cx="8229600" cy="384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IMG_2473_w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5952661" cy="4464496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MODELO TRADICIONAL</a:t>
            </a:r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0648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virtualizacion3_618x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276872"/>
            <a:ext cx="6321157" cy="3600400"/>
          </a:xfr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¿</a:t>
            </a:r>
            <a:r>
              <a:rPr lang="es-ES" dirty="0" err="1" smtClean="0"/>
              <a:t>Virtualizacion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10801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virtualbox512kt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556792"/>
            <a:ext cx="576064" cy="576064"/>
          </a:xfrm>
          <a:prstGeom prst="rect">
            <a:avLst/>
          </a:prstGeom>
        </p:spPr>
      </p:pic>
      <p:pic>
        <p:nvPicPr>
          <p:cNvPr id="9" name="8 Imagen" descr="00 Virtual_PC_'07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340768"/>
            <a:ext cx="720080" cy="588665"/>
          </a:xfrm>
          <a:prstGeom prst="rect">
            <a:avLst/>
          </a:prstGeom>
        </p:spPr>
      </p:pic>
      <p:pic>
        <p:nvPicPr>
          <p:cNvPr id="10" name="9 Imagen" descr="imagesCA3MDYN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1484784"/>
            <a:ext cx="1800200" cy="687439"/>
          </a:xfrm>
          <a:prstGeom prst="rect">
            <a:avLst/>
          </a:prstGeom>
        </p:spPr>
      </p:pic>
      <p:pic>
        <p:nvPicPr>
          <p:cNvPr id="11" name="10 Imagen" descr="xen_jp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2158535"/>
            <a:ext cx="1152128" cy="521000"/>
          </a:xfrm>
          <a:prstGeom prst="rect">
            <a:avLst/>
          </a:prstGeom>
        </p:spPr>
      </p:pic>
      <p:pic>
        <p:nvPicPr>
          <p:cNvPr id="12" name="11 Imagen" descr="imagesCAVL48S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1340768"/>
            <a:ext cx="871643" cy="837386"/>
          </a:xfrm>
          <a:prstGeom prst="rect">
            <a:avLst/>
          </a:prstGeom>
        </p:spPr>
      </p:pic>
      <p:pic>
        <p:nvPicPr>
          <p:cNvPr id="13" name="12 Imagen" descr="imagesCAKM4X1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2132856"/>
            <a:ext cx="1818705" cy="581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165923"/>
          </a:xfrm>
        </p:spPr>
        <p:txBody>
          <a:bodyPr/>
          <a:lstStyle/>
          <a:p>
            <a:pPr>
              <a:buNone/>
            </a:pP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Orientado a </a:t>
            </a:r>
            <a:r>
              <a:rPr lang="es-ES" dirty="0" err="1" smtClean="0"/>
              <a:t>DataCenter</a:t>
            </a:r>
            <a:endParaRPr lang="es-E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139952" y="1772816"/>
            <a:ext cx="3581400" cy="2900363"/>
            <a:chOff x="2496" y="720"/>
            <a:chExt cx="2256" cy="1827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496" y="1488"/>
              <a:ext cx="624" cy="336"/>
            </a:xfrm>
            <a:prstGeom prst="rightArrow">
              <a:avLst>
                <a:gd name="adj1" fmla="val 50000"/>
                <a:gd name="adj2" fmla="val 46429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7" name="Picture 7" descr="3_ap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0" y="1008"/>
              <a:ext cx="1632" cy="1539"/>
            </a:xfrm>
            <a:prstGeom prst="rect">
              <a:avLst/>
            </a:prstGeom>
            <a:noFill/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3456" y="720"/>
              <a:ext cx="1056" cy="240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7000"/>
                </a:lnSpc>
                <a:buClr>
                  <a:schemeClr val="tx2"/>
                </a:buClr>
                <a:buSzPct val="80000"/>
              </a:pPr>
              <a:r>
                <a:rPr lang="en-US" sz="2000" b="1">
                  <a:solidFill>
                    <a:schemeClr val="bg2"/>
                  </a:solidFill>
                </a:rPr>
                <a:t>With Virtualization</a:t>
              </a:r>
            </a:p>
          </p:txBody>
        </p:sp>
      </p:grpSp>
      <p:pic>
        <p:nvPicPr>
          <p:cNvPr id="9" name="Picture 12" descr="trad_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2971800" cy="238760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467544" y="4941168"/>
            <a:ext cx="7704856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-13873163">
              <a:spcAft>
                <a:spcPct val="40000"/>
              </a:spcAft>
              <a:buClr>
                <a:schemeClr val="folHlink"/>
              </a:buClr>
              <a:buSzPct val="75000"/>
              <a:buFont typeface="Wingdings 3" pitchFamily="18" charset="2"/>
              <a:buBlip>
                <a:blip r:embed="rId4"/>
              </a:buBlip>
            </a:pPr>
            <a:r>
              <a:rPr lang="en-US" b="1" dirty="0" err="1" smtClean="0"/>
              <a:t>Plataforma</a:t>
            </a:r>
            <a:r>
              <a:rPr lang="en-US" b="1" dirty="0" smtClean="0"/>
              <a:t> </a:t>
            </a:r>
            <a:r>
              <a:rPr lang="en-US" b="1" dirty="0" err="1" smtClean="0"/>
              <a:t>completa</a:t>
            </a:r>
            <a:r>
              <a:rPr lang="en-US" b="1" dirty="0" smtClean="0"/>
              <a:t> x86 </a:t>
            </a:r>
            <a:r>
              <a:rPr lang="en-US" b="1" dirty="0" err="1" smtClean="0"/>
              <a:t>por</a:t>
            </a:r>
            <a:r>
              <a:rPr lang="en-US" b="1" dirty="0" smtClean="0"/>
              <a:t> VM (Virtual Machine)</a:t>
            </a:r>
          </a:p>
          <a:p>
            <a:pPr marL="742950" lvl="1" indent="-285750" defTabSz="-13873163">
              <a:spcAft>
                <a:spcPct val="40000"/>
              </a:spcAft>
              <a:buClr>
                <a:schemeClr val="folHlink"/>
              </a:buClr>
              <a:buSzPct val="75000"/>
              <a:buFont typeface="Wingdings 3" pitchFamily="18" charset="2"/>
              <a:buBlip>
                <a:blip r:embed="rId4"/>
              </a:buBlip>
            </a:pPr>
            <a:r>
              <a:rPr lang="en-US" b="1" dirty="0" err="1" smtClean="0"/>
              <a:t>Permite</a:t>
            </a:r>
            <a:r>
              <a:rPr lang="en-US" b="1" dirty="0" smtClean="0"/>
              <a:t> </a:t>
            </a:r>
            <a:r>
              <a:rPr lang="en-US" b="1" dirty="0" err="1" smtClean="0"/>
              <a:t>correr</a:t>
            </a:r>
            <a:r>
              <a:rPr lang="en-US" b="1" dirty="0" smtClean="0"/>
              <a:t> multiples </a:t>
            </a:r>
            <a:r>
              <a:rPr lang="en-US" b="1" dirty="0" err="1" smtClean="0"/>
              <a:t>aplicaciones</a:t>
            </a:r>
            <a:r>
              <a:rPr lang="en-US" b="1" dirty="0" smtClean="0"/>
              <a:t> </a:t>
            </a:r>
            <a:r>
              <a:rPr lang="en-US" b="1" dirty="0" err="1" smtClean="0"/>
              <a:t>aisladas</a:t>
            </a:r>
            <a:r>
              <a:rPr lang="en-US" b="1" dirty="0" smtClean="0"/>
              <a:t> en VM’s en el </a:t>
            </a:r>
            <a:r>
              <a:rPr lang="en-US" b="1" dirty="0" err="1" smtClean="0"/>
              <a:t>mismo</a:t>
            </a:r>
            <a:r>
              <a:rPr lang="en-US" b="1" dirty="0" smtClean="0"/>
              <a:t> </a:t>
            </a:r>
            <a:r>
              <a:rPr lang="en-US" b="1" dirty="0" err="1" smtClean="0"/>
              <a:t>equipo</a:t>
            </a:r>
            <a:r>
              <a:rPr lang="en-US" b="1" dirty="0" smtClean="0"/>
              <a:t> </a:t>
            </a:r>
            <a:r>
              <a:rPr lang="en-US" b="1" dirty="0" err="1" smtClean="0"/>
              <a:t>fisico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Presentacion Consolidacion Caso Salto Grande -  CTM</a:t>
            </a:r>
            <a:endParaRPr kumimoji="0"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753944" cy="64807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MAQUINAS VIRTUALES</a:t>
            </a:r>
            <a:endParaRPr lang="es-ES" dirty="0"/>
          </a:p>
        </p:txBody>
      </p:sp>
      <p:pic>
        <p:nvPicPr>
          <p:cNvPr id="6" name="Picture 5" descr="ESX_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971800" cy="2819400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3851920" y="1268760"/>
            <a:ext cx="4997450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 sz="2400" dirty="0" smtClean="0"/>
              <a:t>Multiples SO’s en el </a:t>
            </a:r>
            <a:r>
              <a:rPr lang="en-US" sz="2400" dirty="0" err="1" smtClean="0"/>
              <a:t>mismo</a:t>
            </a:r>
            <a:r>
              <a:rPr lang="en-US" sz="2400" dirty="0" smtClean="0"/>
              <a:t> </a:t>
            </a:r>
            <a:r>
              <a:rPr lang="en-US" sz="2400" dirty="0" err="1" smtClean="0"/>
              <a:t>Servidor</a:t>
            </a:r>
            <a:r>
              <a:rPr lang="en-US" sz="2400" dirty="0" smtClean="0"/>
              <a:t> </a:t>
            </a:r>
            <a:r>
              <a:rPr lang="en-US" sz="2400" dirty="0" err="1" smtClean="0"/>
              <a:t>Fisico</a:t>
            </a:r>
            <a:endParaRPr lang="en-US" sz="2400" dirty="0"/>
          </a:p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 sz="2400" dirty="0" err="1" smtClean="0"/>
              <a:t>Dividir</a:t>
            </a:r>
            <a:r>
              <a:rPr lang="en-US" sz="2400" dirty="0" smtClean="0"/>
              <a:t>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entre VM’s</a:t>
            </a:r>
            <a:endParaRPr lang="en-US" sz="2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3923928" y="2708920"/>
            <a:ext cx="5410200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 sz="2400" dirty="0" err="1" smtClean="0"/>
              <a:t>Aislamiento</a:t>
            </a:r>
            <a:r>
              <a:rPr lang="en-US" sz="2400" dirty="0" smtClean="0"/>
              <a:t> </a:t>
            </a:r>
          </a:p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 sz="2400" dirty="0" smtClean="0"/>
              <a:t>Advanced </a:t>
            </a:r>
            <a:r>
              <a:rPr lang="en-US" sz="2400" dirty="0"/>
              <a:t>resource controls preserve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48064" y="6381328"/>
            <a:ext cx="3864336" cy="365125"/>
          </a:xfrm>
        </p:spPr>
        <p:txBody>
          <a:bodyPr/>
          <a:lstStyle/>
          <a:p>
            <a:r>
              <a:rPr kumimoji="0" lang="en-US" dirty="0" err="1" smtClean="0"/>
              <a:t>Presentacion</a:t>
            </a:r>
            <a:r>
              <a:rPr kumimoji="0" lang="en-US" dirty="0" smtClean="0"/>
              <a:t> </a:t>
            </a:r>
            <a:r>
              <a:rPr kumimoji="0" lang="en-US" dirty="0" err="1" smtClean="0"/>
              <a:t>Consolidacion</a:t>
            </a:r>
            <a:r>
              <a:rPr kumimoji="0" lang="en-US" dirty="0" smtClean="0"/>
              <a:t> </a:t>
            </a:r>
            <a:r>
              <a:rPr kumimoji="0" lang="en-US" dirty="0" err="1" smtClean="0"/>
              <a:t>Caso</a:t>
            </a:r>
            <a:r>
              <a:rPr kumimoji="0" lang="en-US" dirty="0" smtClean="0"/>
              <a:t> Salto Grande -  CTM</a:t>
            </a:r>
            <a:endParaRPr kumimoji="0"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63072" cy="1143000"/>
          </a:xfrm>
        </p:spPr>
        <p:txBody>
          <a:bodyPr/>
          <a:lstStyle/>
          <a:p>
            <a:r>
              <a:rPr lang="es-ES" dirty="0" smtClean="0"/>
              <a:t>Aprovechar el Hardware</a:t>
            </a:r>
            <a:endParaRPr lang="es-E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47664" y="1556792"/>
            <a:ext cx="122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Antes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79512" y="2132856"/>
          <a:ext cx="4267200" cy="2603500"/>
        </p:xfrm>
        <a:graphic>
          <a:graphicData uri="http://schemas.openxmlformats.org/presentationml/2006/ole">
            <p:oleObj spid="_x0000_s3074" name="Bitmap Image" r:id="rId3" imgW="6838095" imgH="4172532" progId="PBrush">
              <p:embed/>
            </p:oleObj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4644008" y="2132856"/>
          <a:ext cx="4332288" cy="2651125"/>
        </p:xfrm>
        <a:graphic>
          <a:graphicData uri="http://schemas.openxmlformats.org/presentationml/2006/ole">
            <p:oleObj spid="_x0000_s3075" name="Bitmap Image" r:id="rId4" imgW="6771429" imgH="4142857" progId="PBrush">
              <p:embed/>
            </p:oleObj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12160" y="1556792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Despues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62000" y="5105400"/>
            <a:ext cx="7620000" cy="914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7000"/>
              </a:lnSpc>
              <a:buClr>
                <a:schemeClr val="tx2"/>
              </a:buClr>
              <a:buSzPct val="80000"/>
            </a:pPr>
            <a:r>
              <a:rPr lang="es-ES" sz="2000" dirty="0" smtClean="0"/>
              <a:t>La </a:t>
            </a:r>
            <a:r>
              <a:rPr lang="es-ES" sz="2000" dirty="0" smtClean="0"/>
              <a:t>vitalización </a:t>
            </a:r>
            <a:r>
              <a:rPr lang="es-ES" sz="2000" dirty="0" smtClean="0"/>
              <a:t>permite la consolidación de cargas de trabajo de servidores infrautilizados en un solo servidor? Para lograr una mayor utilización de forma segura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82222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80112" y="6111875"/>
            <a:ext cx="2768216" cy="365125"/>
          </a:xfrm>
        </p:spPr>
        <p:txBody>
          <a:bodyPr/>
          <a:lstStyle/>
          <a:p>
            <a:r>
              <a:rPr kumimoji="0" lang="en-US" dirty="0" smtClean="0"/>
              <a:t> </a:t>
            </a:r>
            <a:r>
              <a:rPr kumimoji="0" lang="en-US" dirty="0" err="1" smtClean="0"/>
              <a:t>Consolidacion</a:t>
            </a:r>
            <a:endParaRPr kumimoji="0" lang="en-US" dirty="0" smtClean="0"/>
          </a:p>
          <a:p>
            <a:r>
              <a:rPr kumimoji="0" lang="en-US" dirty="0" smtClean="0"/>
              <a:t>Salto Grande -  CTM</a:t>
            </a:r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692696"/>
            <a:ext cx="5904656" cy="720080"/>
          </a:xfrm>
        </p:spPr>
        <p:txBody>
          <a:bodyPr>
            <a:normAutofit/>
          </a:bodyPr>
          <a:lstStyle/>
          <a:p>
            <a:r>
              <a:rPr lang="es-ES" dirty="0" smtClean="0"/>
              <a:t>Maquinas Virtuales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gray">
          <a:xfrm>
            <a:off x="2438400" y="1081088"/>
            <a:ext cx="6629400" cy="930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4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b="1">
                <a:solidFill>
                  <a:srgbClr val="5F5F5F"/>
                </a:solidFill>
              </a:rPr>
              <a:t>Partitioning</a:t>
            </a:r>
          </a:p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/>
              <a:t>Run multiple operating systems on one physical machine</a:t>
            </a:r>
          </a:p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/>
              <a:t>Divide system resources between virtual machines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981075" y="611188"/>
            <a:ext cx="5038725" cy="311150"/>
          </a:xfrm>
          <a:ln/>
        </p:spPr>
        <p:txBody>
          <a:bodyPr wrap="square" lIns="0" tIns="0" rIns="0" bIns="0">
            <a:normAutofit fontScale="90000"/>
          </a:bodyPr>
          <a:lstStyle/>
          <a:p>
            <a:r>
              <a:rPr lang="en-US"/>
              <a:t>Key Properties of Virtual Machines</a:t>
            </a:r>
          </a:p>
        </p:txBody>
      </p:sp>
      <p:pic>
        <p:nvPicPr>
          <p:cNvPr id="46084" name="Picture 4" descr="isolation_archite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655888"/>
            <a:ext cx="3124200" cy="2525712"/>
          </a:xfrm>
          <a:prstGeom prst="rect">
            <a:avLst/>
          </a:prstGeom>
          <a:noFill/>
        </p:spPr>
      </p:pic>
      <p:pic>
        <p:nvPicPr>
          <p:cNvPr id="46085" name="Picture 5" descr="ESX 2D archite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990600"/>
            <a:ext cx="1212850" cy="1143000"/>
          </a:xfrm>
          <a:prstGeom prst="rect">
            <a:avLst/>
          </a:prstGeom>
          <a:noFill/>
        </p:spPr>
      </p:pic>
      <p:sp>
        <p:nvSpPr>
          <p:cNvPr id="46086" name="Rectangle 6"/>
          <p:cNvSpPr>
            <a:spLocks noChangeArrowheads="1"/>
          </p:cNvSpPr>
          <p:nvPr/>
        </p:nvSpPr>
        <p:spPr bwMode="gray">
          <a:xfrm>
            <a:off x="3429000" y="2895600"/>
            <a:ext cx="5410200" cy="211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75000"/>
              </a:spcBef>
              <a:spcAft>
                <a:spcPct val="40000"/>
              </a:spcAft>
              <a:buClr>
                <a:schemeClr val="tx2"/>
              </a:buClr>
              <a:buSzPct val="80000"/>
              <a:buFontTx/>
              <a:buChar char="•"/>
            </a:pPr>
            <a:r>
              <a:rPr lang="en-US" sz="2400" b="1" dirty="0">
                <a:solidFill>
                  <a:srgbClr val="5F5F5F"/>
                </a:solidFill>
              </a:rPr>
              <a:t>Isolation</a:t>
            </a:r>
          </a:p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 sz="2400" dirty="0"/>
              <a:t>Fault and security isolation at the hardware level</a:t>
            </a:r>
          </a:p>
          <a:p>
            <a:pPr marL="285750" lvl="1" indent="-166688">
              <a:spcAft>
                <a:spcPct val="40000"/>
              </a:spcAft>
              <a:buClr>
                <a:schemeClr val="folHlink"/>
              </a:buClr>
              <a:buSzPct val="75000"/>
              <a:buFont typeface="Wingdings" pitchFamily="2" charset="2"/>
              <a:buChar char=""/>
            </a:pPr>
            <a:r>
              <a:rPr lang="en-US" sz="2400" dirty="0"/>
              <a:t>Advanced resource controls preserve performance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81000" y="914400"/>
            <a:ext cx="8763000" cy="13716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20215</TotalTime>
  <Words>743</Words>
  <Application>Microsoft Office PowerPoint</Application>
  <PresentationFormat>Presentación en pantalla (4:3)</PresentationFormat>
  <Paragraphs>118</Paragraphs>
  <Slides>30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Concurrencia</vt:lpstr>
      <vt:lpstr>Bitmap Image</vt:lpstr>
      <vt:lpstr>INFRAESTRUCTURA VIRTUAL</vt:lpstr>
      <vt:lpstr>MODELO TRADICIONAL</vt:lpstr>
      <vt:lpstr>MODELO TRADICIONAL</vt:lpstr>
      <vt:lpstr>¿Virtualizacion?</vt:lpstr>
      <vt:lpstr>Orientado a DataCenter</vt:lpstr>
      <vt:lpstr>MAQUINAS VIRTUALES</vt:lpstr>
      <vt:lpstr>Aprovechar el Hardware</vt:lpstr>
      <vt:lpstr>Maquinas Virtuales</vt:lpstr>
      <vt:lpstr>Key Properties of Virtual Machines</vt:lpstr>
      <vt:lpstr>Key Properties of Virtual Machines</vt:lpstr>
      <vt:lpstr>Key Properties of Virtual Machines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INFRAESTRUCTURA Virtual</dc:title>
  <dc:creator>Pablo Rattin</dc:creator>
  <cp:lastModifiedBy>Pablo Rattin</cp:lastModifiedBy>
  <cp:revision>1871</cp:revision>
  <dcterms:created xsi:type="dcterms:W3CDTF">2012-10-12T11:35:41Z</dcterms:created>
  <dcterms:modified xsi:type="dcterms:W3CDTF">2012-10-30T16:18:12Z</dcterms:modified>
</cp:coreProperties>
</file>