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72" r:id="rId4"/>
    <p:sldId id="258" r:id="rId5"/>
    <p:sldId id="269" r:id="rId6"/>
    <p:sldId id="267" r:id="rId7"/>
    <p:sldId id="270" r:id="rId8"/>
    <p:sldId id="273" r:id="rId9"/>
    <p:sldId id="274" r:id="rId10"/>
    <p:sldId id="275" r:id="rId11"/>
    <p:sldId id="271" r:id="rId12"/>
    <p:sldId id="268" r:id="rId13"/>
    <p:sldId id="276" r:id="rId14"/>
    <p:sldId id="277" r:id="rId15"/>
    <p:sldId id="278" r:id="rId16"/>
    <p:sldId id="282" r:id="rId17"/>
    <p:sldId id="279" r:id="rId18"/>
    <p:sldId id="281" r:id="rId19"/>
    <p:sldId id="280" r:id="rId20"/>
    <p:sldId id="283" r:id="rId21"/>
    <p:sldId id="285" r:id="rId22"/>
    <p:sldId id="284" r:id="rId23"/>
  </p:sldIdLst>
  <p:sldSz cx="9144000" cy="6858000" type="screen4x3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944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9A0FC-5D8D-4B18-8243-4BF976B073E9}" type="datetimeFigureOut">
              <a:rPr lang="es-UY" smtClean="0"/>
              <a:pPr/>
              <a:t>07/11/2013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FE67A-F86D-4F54-8E80-3C83212691C0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9A0FC-5D8D-4B18-8243-4BF976B073E9}" type="datetimeFigureOut">
              <a:rPr lang="es-UY" smtClean="0"/>
              <a:pPr/>
              <a:t>07/11/2013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FE67A-F86D-4F54-8E80-3C83212691C0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9A0FC-5D8D-4B18-8243-4BF976B073E9}" type="datetimeFigureOut">
              <a:rPr lang="es-UY" smtClean="0"/>
              <a:pPr/>
              <a:t>07/11/2013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FE67A-F86D-4F54-8E80-3C83212691C0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9A0FC-5D8D-4B18-8243-4BF976B073E9}" type="datetimeFigureOut">
              <a:rPr lang="es-UY" smtClean="0"/>
              <a:pPr/>
              <a:t>07/11/2013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FE67A-F86D-4F54-8E80-3C83212691C0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9A0FC-5D8D-4B18-8243-4BF976B073E9}" type="datetimeFigureOut">
              <a:rPr lang="es-UY" smtClean="0"/>
              <a:pPr/>
              <a:t>07/11/2013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FE67A-F86D-4F54-8E80-3C83212691C0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9A0FC-5D8D-4B18-8243-4BF976B073E9}" type="datetimeFigureOut">
              <a:rPr lang="es-UY" smtClean="0"/>
              <a:pPr/>
              <a:t>07/11/2013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FE67A-F86D-4F54-8E80-3C83212691C0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9A0FC-5D8D-4B18-8243-4BF976B073E9}" type="datetimeFigureOut">
              <a:rPr lang="es-UY" smtClean="0"/>
              <a:pPr/>
              <a:t>07/11/2013</a:t>
            </a:fld>
            <a:endParaRPr lang="es-UY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FE67A-F86D-4F54-8E80-3C83212691C0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9A0FC-5D8D-4B18-8243-4BF976B073E9}" type="datetimeFigureOut">
              <a:rPr lang="es-UY" smtClean="0"/>
              <a:pPr/>
              <a:t>07/11/2013</a:t>
            </a:fld>
            <a:endParaRPr lang="es-UY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FE67A-F86D-4F54-8E80-3C83212691C0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9A0FC-5D8D-4B18-8243-4BF976B073E9}" type="datetimeFigureOut">
              <a:rPr lang="es-UY" smtClean="0"/>
              <a:pPr/>
              <a:t>07/11/2013</a:t>
            </a:fld>
            <a:endParaRPr lang="es-UY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FE67A-F86D-4F54-8E80-3C83212691C0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9A0FC-5D8D-4B18-8243-4BF976B073E9}" type="datetimeFigureOut">
              <a:rPr lang="es-UY" smtClean="0"/>
              <a:pPr/>
              <a:t>07/11/2013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FE67A-F86D-4F54-8E80-3C83212691C0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9A0FC-5D8D-4B18-8243-4BF976B073E9}" type="datetimeFigureOut">
              <a:rPr lang="es-UY" smtClean="0"/>
              <a:pPr/>
              <a:t>07/11/2013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FE67A-F86D-4F54-8E80-3C83212691C0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9A0FC-5D8D-4B18-8243-4BF976B073E9}" type="datetimeFigureOut">
              <a:rPr lang="es-UY" smtClean="0"/>
              <a:pPr/>
              <a:t>07/11/2013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FE67A-F86D-4F54-8E80-3C83212691C0}" type="slidenum">
              <a:rPr lang="es-UY" smtClean="0"/>
              <a:pPr/>
              <a:t>‹Nº›</a:t>
            </a:fld>
            <a:endParaRPr lang="es-U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expanduc/pyconuy" TargetMode="External"/><Relationship Id="rId2" Type="http://schemas.openxmlformats.org/officeDocument/2006/relationships/hyperlink" Target="http://www.expand.com.uy/novedades/concurso-pycon-2013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xpand.com.uy/" TargetMode="Externa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hyperlink" Target="http://www.ucu.edu.uy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UY" sz="3600" dirty="0" smtClean="0"/>
              <a:t>Biometría en TI: Aplicaciones de reconocimiento de personas mediante la voz y su aplicación a la industria de TI</a:t>
            </a:r>
            <a:endParaRPr lang="es-UY" sz="36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3200400" cy="1752600"/>
          </a:xfrm>
        </p:spPr>
        <p:txBody>
          <a:bodyPr>
            <a:normAutofit fontScale="92500" lnSpcReduction="20000"/>
          </a:bodyPr>
          <a:lstStyle/>
          <a:p>
            <a:r>
              <a:rPr lang="es-UY" dirty="0" smtClean="0"/>
              <a:t>Depto. de Ingeniería Eléctrica UCU</a:t>
            </a:r>
          </a:p>
          <a:p>
            <a:r>
              <a:rPr lang="es-UY" dirty="0" smtClean="0"/>
              <a:t> </a:t>
            </a:r>
            <a:endParaRPr lang="es-UY" dirty="0"/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4747592" y="3908648"/>
            <a:ext cx="3280792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UY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eXpand</a:t>
            </a:r>
            <a:endParaRPr kumimoji="0" lang="es-UY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UY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s-UY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316" name="Picture 4" descr="Expa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1524000" cy="762000"/>
          </a:xfrm>
          <a:prstGeom prst="rect">
            <a:avLst/>
          </a:prstGeom>
          <a:noFill/>
        </p:spPr>
      </p:pic>
      <p:sp>
        <p:nvSpPr>
          <p:cNvPr id="7" name="2 Subtítulo"/>
          <p:cNvSpPr txBox="1">
            <a:spLocks/>
          </p:cNvSpPr>
          <p:nvPr/>
        </p:nvSpPr>
        <p:spPr>
          <a:xfrm>
            <a:off x="3099792" y="5229200"/>
            <a:ext cx="32004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UY" sz="3200" b="1" noProof="0" dirty="0" smtClean="0">
                <a:solidFill>
                  <a:schemeClr val="tx1">
                    <a:tint val="75000"/>
                  </a:schemeClr>
                </a:solidFill>
              </a:rPr>
              <a:t>Álvaro Pardo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UY" sz="3200" b="0" i="0" u="none" strike="noStrike" kern="1200" cap="none" spc="0" normalizeH="0" baseline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apardo@ucu.edu.uy</a:t>
            </a:r>
            <a:r>
              <a:rPr kumimoji="0" lang="es-UY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s-UY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E961-4F9E-4598-8F12-BB646838ACAA}" type="slidenum">
              <a:rPr lang="es-ES" altLang="en-US"/>
              <a:pPr/>
              <a:t>10</a:t>
            </a:fld>
            <a:endParaRPr lang="es-ES" altLang="en-US"/>
          </a:p>
        </p:txBody>
      </p:sp>
      <p:sp>
        <p:nvSpPr>
          <p:cNvPr id="409606" name="Rectangle 6"/>
          <p:cNvSpPr>
            <a:spLocks noGrp="1" noChangeArrowheads="1"/>
          </p:cNvSpPr>
          <p:nvPr>
            <p:ph type="title"/>
          </p:nvPr>
        </p:nvSpPr>
        <p:spPr>
          <a:xfrm>
            <a:off x="-108520" y="-90264"/>
            <a:ext cx="8229600" cy="1143000"/>
          </a:xfrm>
        </p:spPr>
        <p:txBody>
          <a:bodyPr/>
          <a:lstStyle/>
          <a:p>
            <a:r>
              <a:rPr lang="es-ES" dirty="0">
                <a:solidFill>
                  <a:schemeClr val="bg1"/>
                </a:solidFill>
              </a:rPr>
              <a:t>Modelo básico de síntesis</a:t>
            </a:r>
          </a:p>
        </p:txBody>
      </p:sp>
      <p:graphicFrame>
        <p:nvGraphicFramePr>
          <p:cNvPr id="409605" name="Object 5"/>
          <p:cNvGraphicFramePr>
            <a:graphicFrameLocks noChangeAspect="1"/>
          </p:cNvGraphicFramePr>
          <p:nvPr>
            <p:ph idx="1"/>
          </p:nvPr>
        </p:nvGraphicFramePr>
        <p:xfrm>
          <a:off x="179512" y="2204864"/>
          <a:ext cx="4912370" cy="3454853"/>
        </p:xfrm>
        <a:graphic>
          <a:graphicData uri="http://schemas.openxmlformats.org/presentationml/2006/ole">
            <p:oleObj spid="_x0000_s2050" name="Imagen de mapa de bits" r:id="rId3" imgW="4391086" imgH="3088426" progId="PBrush">
              <p:embed/>
            </p:oleObj>
          </a:graphicData>
        </a:graphic>
      </p:graphicFrame>
      <p:sp>
        <p:nvSpPr>
          <p:cNvPr id="409608" name="Text Box 8"/>
          <p:cNvSpPr txBox="1">
            <a:spLocks noChangeArrowheads="1"/>
          </p:cNvSpPr>
          <p:nvPr/>
        </p:nvSpPr>
        <p:spPr bwMode="auto">
          <a:xfrm>
            <a:off x="827584" y="6158632"/>
            <a:ext cx="7696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dirty="0"/>
              <a:t>Figuras extraídas de “Audio </a:t>
            </a:r>
            <a:r>
              <a:rPr lang="es-ES" dirty="0" err="1"/>
              <a:t>signal</a:t>
            </a:r>
            <a:r>
              <a:rPr lang="es-ES" dirty="0"/>
              <a:t> </a:t>
            </a:r>
            <a:r>
              <a:rPr lang="es-ES" dirty="0" err="1"/>
              <a:t>Processing</a:t>
            </a:r>
            <a:r>
              <a:rPr lang="es-ES" dirty="0"/>
              <a:t> and </a:t>
            </a:r>
            <a:r>
              <a:rPr lang="es-ES" dirty="0" err="1"/>
              <a:t>Coding</a:t>
            </a:r>
            <a:r>
              <a:rPr lang="es-ES" dirty="0"/>
              <a:t>”, </a:t>
            </a:r>
            <a:r>
              <a:rPr lang="es-ES" dirty="0" err="1"/>
              <a:t>Spanias</a:t>
            </a:r>
            <a:r>
              <a:rPr lang="es-ES" dirty="0"/>
              <a:t>.</a:t>
            </a:r>
          </a:p>
        </p:txBody>
      </p:sp>
      <p:sp>
        <p:nvSpPr>
          <p:cNvPr id="409609" name="Text Box 9"/>
          <p:cNvSpPr txBox="1">
            <a:spLocks noChangeArrowheads="1"/>
          </p:cNvSpPr>
          <p:nvPr/>
        </p:nvSpPr>
        <p:spPr bwMode="auto">
          <a:xfrm>
            <a:off x="251520" y="1547500"/>
            <a:ext cx="85963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sz="2000" dirty="0" smtClean="0"/>
              <a:t>El espectro estimado mediante LPC aproxima el espectro real de la señal.</a:t>
            </a:r>
            <a:endParaRPr lang="es-ES" sz="2000" dirty="0"/>
          </a:p>
        </p:txBody>
      </p:sp>
      <p:sp>
        <p:nvSpPr>
          <p:cNvPr id="409610" name="Text Box 10"/>
          <p:cNvSpPr txBox="1">
            <a:spLocks noChangeArrowheads="1"/>
          </p:cNvSpPr>
          <p:nvPr/>
        </p:nvSpPr>
        <p:spPr bwMode="auto">
          <a:xfrm>
            <a:off x="5202238" y="2205831"/>
            <a:ext cx="3600450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" dirty="0"/>
              <a:t>F1 a F4 son los formantes de la voz. </a:t>
            </a:r>
          </a:p>
          <a:p>
            <a:pPr algn="just">
              <a:spcBef>
                <a:spcPct val="50000"/>
              </a:spcBef>
            </a:pPr>
            <a:r>
              <a:rPr lang="es-ES" dirty="0"/>
              <a:t>La cantidad y posición de los formantes varían con los sonidos emitidos.</a:t>
            </a:r>
          </a:p>
          <a:p>
            <a:pPr algn="just">
              <a:spcBef>
                <a:spcPct val="50000"/>
              </a:spcBef>
            </a:pPr>
            <a:r>
              <a:rPr lang="es-ES" dirty="0"/>
              <a:t>Son característicos para cada persona porque dependen del tracto vocal.</a:t>
            </a:r>
          </a:p>
          <a:p>
            <a:pPr algn="just">
              <a:spcBef>
                <a:spcPct val="50000"/>
              </a:spcBef>
            </a:pPr>
            <a:r>
              <a:rPr lang="es-ES" dirty="0"/>
              <a:t>Desde el punto de vista del procesamiento de señal son los polos de H(z).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1422"/>
            <a:ext cx="8229600" cy="1143000"/>
          </a:xfrm>
        </p:spPr>
        <p:txBody>
          <a:bodyPr/>
          <a:lstStyle/>
          <a:p>
            <a:r>
              <a:rPr lang="es-UY" dirty="0" smtClean="0">
                <a:solidFill>
                  <a:schemeClr val="bg1"/>
                </a:solidFill>
              </a:rPr>
              <a:t>Contribuciones</a:t>
            </a:r>
            <a:endParaRPr lang="es-UY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4725144"/>
            <a:ext cx="8229600" cy="158417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UY" b="1" dirty="0" smtClean="0"/>
              <a:t>Contribución del proyecto</a:t>
            </a:r>
            <a:r>
              <a:rPr lang="es-UY" dirty="0" smtClean="0"/>
              <a:t>: Los tres módulos de reconocimiento se basan en la misma información lo que simplifica los cálculos y permite el funcionamiento en tiempo real.</a:t>
            </a:r>
            <a:endParaRPr lang="es-UY" dirty="0"/>
          </a:p>
        </p:txBody>
      </p:sp>
      <p:sp>
        <p:nvSpPr>
          <p:cNvPr id="5" name="4 Rectángulo"/>
          <p:cNvSpPr/>
          <p:nvPr/>
        </p:nvSpPr>
        <p:spPr>
          <a:xfrm>
            <a:off x="1979712" y="2348880"/>
            <a:ext cx="1800200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dirty="0" smtClean="0"/>
              <a:t>Extracción de características</a:t>
            </a:r>
            <a:endParaRPr lang="es-UY" dirty="0"/>
          </a:p>
        </p:txBody>
      </p:sp>
      <p:sp>
        <p:nvSpPr>
          <p:cNvPr id="6" name="5 Rectángulo"/>
          <p:cNvSpPr/>
          <p:nvPr/>
        </p:nvSpPr>
        <p:spPr>
          <a:xfrm>
            <a:off x="4788024" y="1484784"/>
            <a:ext cx="194421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dirty="0" smtClean="0"/>
              <a:t>Reconocimiento Hablante</a:t>
            </a:r>
            <a:endParaRPr lang="es-UY" dirty="0"/>
          </a:p>
        </p:txBody>
      </p:sp>
      <p:sp>
        <p:nvSpPr>
          <p:cNvPr id="7" name="6 Rectángulo"/>
          <p:cNvSpPr/>
          <p:nvPr/>
        </p:nvSpPr>
        <p:spPr>
          <a:xfrm>
            <a:off x="4788024" y="2348880"/>
            <a:ext cx="194421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dirty="0" smtClean="0"/>
              <a:t>Reconocimiento  Género</a:t>
            </a:r>
            <a:endParaRPr lang="es-UY" dirty="0"/>
          </a:p>
        </p:txBody>
      </p:sp>
      <p:sp>
        <p:nvSpPr>
          <p:cNvPr id="8" name="7 Rectángulo"/>
          <p:cNvSpPr/>
          <p:nvPr/>
        </p:nvSpPr>
        <p:spPr>
          <a:xfrm>
            <a:off x="4788024" y="3212976"/>
            <a:ext cx="194421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UY" dirty="0" smtClean="0"/>
              <a:t>Reconocimiento  Emociones</a:t>
            </a:r>
            <a:endParaRPr lang="es-UY" dirty="0"/>
          </a:p>
        </p:txBody>
      </p:sp>
      <p:cxnSp>
        <p:nvCxnSpPr>
          <p:cNvPr id="10" name="9 Conector recto de flecha"/>
          <p:cNvCxnSpPr>
            <a:stCxn id="5" idx="3"/>
            <a:endCxn id="6" idx="1"/>
          </p:cNvCxnSpPr>
          <p:nvPr/>
        </p:nvCxnSpPr>
        <p:spPr>
          <a:xfrm flipV="1">
            <a:off x="3779912" y="1880828"/>
            <a:ext cx="1008112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>
            <a:stCxn id="5" idx="3"/>
            <a:endCxn id="7" idx="1"/>
          </p:cNvCxnSpPr>
          <p:nvPr/>
        </p:nvCxnSpPr>
        <p:spPr>
          <a:xfrm>
            <a:off x="3779912" y="2744924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 de flecha"/>
          <p:cNvCxnSpPr>
            <a:stCxn id="5" idx="3"/>
            <a:endCxn id="8" idx="1"/>
          </p:cNvCxnSpPr>
          <p:nvPr/>
        </p:nvCxnSpPr>
        <p:spPr>
          <a:xfrm>
            <a:off x="3779912" y="2744924"/>
            <a:ext cx="1008112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CuadroTexto"/>
          <p:cNvSpPr txBox="1"/>
          <p:nvPr/>
        </p:nvSpPr>
        <p:spPr>
          <a:xfrm>
            <a:off x="1043608" y="255561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 smtClean="0"/>
              <a:t>Audio</a:t>
            </a:r>
            <a:endParaRPr lang="es-UY" dirty="0"/>
          </a:p>
        </p:txBody>
      </p:sp>
      <p:sp>
        <p:nvSpPr>
          <p:cNvPr id="33" name="32 CuadroTexto"/>
          <p:cNvSpPr txBox="1"/>
          <p:nvPr/>
        </p:nvSpPr>
        <p:spPr>
          <a:xfrm>
            <a:off x="6804248" y="170080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 smtClean="0"/>
              <a:t>id, score</a:t>
            </a:r>
            <a:endParaRPr lang="es-UY" dirty="0"/>
          </a:p>
        </p:txBody>
      </p:sp>
      <p:sp>
        <p:nvSpPr>
          <p:cNvPr id="34" name="33 CuadroTexto"/>
          <p:cNvSpPr txBox="1"/>
          <p:nvPr/>
        </p:nvSpPr>
        <p:spPr>
          <a:xfrm>
            <a:off x="6787660" y="256490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 smtClean="0"/>
              <a:t>género, score</a:t>
            </a:r>
            <a:endParaRPr lang="es-UY" dirty="0"/>
          </a:p>
        </p:txBody>
      </p:sp>
      <p:sp>
        <p:nvSpPr>
          <p:cNvPr id="35" name="34 CuadroTexto"/>
          <p:cNvSpPr txBox="1"/>
          <p:nvPr/>
        </p:nvSpPr>
        <p:spPr>
          <a:xfrm>
            <a:off x="6804248" y="335699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 smtClean="0"/>
              <a:t>emociones, scores</a:t>
            </a:r>
            <a:endParaRPr lang="es-U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s-UY" dirty="0" smtClean="0">
                <a:solidFill>
                  <a:schemeClr val="bg1"/>
                </a:solidFill>
              </a:rPr>
              <a:t>Resultados</a:t>
            </a:r>
            <a:endParaRPr lang="es-UY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UY" dirty="0" smtClean="0"/>
              <a:t>Reconocimiento de Hablante</a:t>
            </a:r>
          </a:p>
          <a:p>
            <a:pPr lvl="1" algn="just"/>
            <a:r>
              <a:rPr lang="es-UY" dirty="0" smtClean="0"/>
              <a:t>Entrenamiento con 30 </a:t>
            </a:r>
            <a:r>
              <a:rPr lang="es-UY" dirty="0" err="1" smtClean="0"/>
              <a:t>seg</a:t>
            </a:r>
            <a:r>
              <a:rPr lang="es-UY" dirty="0" smtClean="0"/>
              <a:t>.</a:t>
            </a:r>
            <a:endParaRPr lang="es-UY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1430420" y="2996952"/>
          <a:ext cx="630993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7932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dirty="0" smtClean="0"/>
                        <a:t>1 </a:t>
                      </a:r>
                      <a:r>
                        <a:rPr lang="es-UY" dirty="0" err="1" smtClean="0"/>
                        <a:t>seg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dirty="0" smtClean="0"/>
                        <a:t>3 </a:t>
                      </a:r>
                      <a:r>
                        <a:rPr lang="es-UY" dirty="0" err="1" smtClean="0"/>
                        <a:t>seg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dirty="0" smtClean="0"/>
                        <a:t>5 </a:t>
                      </a:r>
                      <a:r>
                        <a:rPr lang="es-UY" dirty="0" err="1" smtClean="0"/>
                        <a:t>seg</a:t>
                      </a:r>
                      <a:endParaRPr lang="es-UY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UY" dirty="0" smtClean="0"/>
                        <a:t>Reconocimiento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dirty="0" smtClean="0"/>
                        <a:t>81%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dirty="0" smtClean="0"/>
                        <a:t>97%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dirty="0" smtClean="0"/>
                        <a:t>98%</a:t>
                      </a:r>
                      <a:endParaRPr lang="es-UY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2304256" y="4365104"/>
          <a:ext cx="4572000" cy="172974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</a:tblGrid>
              <a:tr h="288290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2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Calibri"/>
                        </a:rPr>
                        <a:t>Conjunto de Entrenamiento: FIJO (130 audios)</a:t>
                      </a:r>
                      <a:endParaRPr lang="es-UY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</a:tr>
              <a:tr h="288290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200" b="1">
                          <a:latin typeface="Calibri"/>
                          <a:ea typeface="Times New Roman"/>
                          <a:cs typeface="Calibri"/>
                        </a:rPr>
                        <a:t>Duración para el Train: 30seg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</a:tr>
              <a:tr h="2882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200" b="1">
                          <a:latin typeface="Calibri"/>
                          <a:ea typeface="Times New Roman"/>
                          <a:cs typeface="Calibri"/>
                        </a:rPr>
                        <a:t>Conjunto de Test: 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200" b="1">
                          <a:latin typeface="Calibri"/>
                          <a:ea typeface="Times New Roman"/>
                          <a:cs typeface="Calibri"/>
                        </a:rPr>
                        <a:t>Fijo (135)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200" b="1">
                          <a:latin typeface="Calibri"/>
                          <a:ea typeface="Times New Roman"/>
                          <a:cs typeface="Calibri"/>
                        </a:rPr>
                        <a:t>Altavoz (60)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200" b="1">
                          <a:latin typeface="Calibri"/>
                          <a:ea typeface="Times New Roman"/>
                          <a:cs typeface="Calibri"/>
                        </a:rPr>
                        <a:t>Aciertos  (%)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200">
                          <a:latin typeface="Calibri"/>
                          <a:ea typeface="Times New Roman"/>
                          <a:cs typeface="Calibri"/>
                        </a:rPr>
                        <a:t>98,50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200">
                          <a:latin typeface="Calibri"/>
                          <a:ea typeface="Times New Roman"/>
                          <a:cs typeface="Calibri"/>
                        </a:rPr>
                        <a:t>75,00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200" b="1">
                          <a:latin typeface="Calibri"/>
                          <a:ea typeface="Times New Roman"/>
                          <a:cs typeface="Calibri"/>
                        </a:rPr>
                        <a:t>NO aciertos F   (%)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200">
                          <a:latin typeface="Calibri"/>
                          <a:ea typeface="Times New Roman"/>
                          <a:cs typeface="Calibri"/>
                        </a:rPr>
                        <a:t>1,41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200">
                          <a:latin typeface="Calibri"/>
                          <a:ea typeface="Times New Roman"/>
                          <a:cs typeface="Calibri"/>
                        </a:rPr>
                        <a:t>22,22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200" b="1">
                          <a:latin typeface="Calibri"/>
                          <a:ea typeface="Times New Roman"/>
                          <a:cs typeface="Calibri"/>
                        </a:rPr>
                        <a:t>NO aciertos M   (%)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200">
                          <a:latin typeface="Calibri"/>
                          <a:ea typeface="Times New Roman"/>
                          <a:cs typeface="Calibri"/>
                        </a:rPr>
                        <a:t>1,61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200" dirty="0">
                          <a:latin typeface="Calibri"/>
                          <a:ea typeface="Times New Roman"/>
                          <a:cs typeface="Calibri"/>
                        </a:rPr>
                        <a:t>29,17</a:t>
                      </a:r>
                      <a:endParaRPr lang="es-UY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s-UY" dirty="0" smtClean="0">
                <a:solidFill>
                  <a:schemeClr val="bg1"/>
                </a:solidFill>
              </a:rPr>
              <a:t>Resultados</a:t>
            </a:r>
            <a:endParaRPr lang="es-UY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UY" sz="2800" dirty="0" smtClean="0"/>
              <a:t>Reconocimiento de Hablante: Influencia del ruido.</a:t>
            </a:r>
            <a:endParaRPr lang="es-UY" dirty="0" smtClean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559391" y="2419082"/>
          <a:ext cx="6036945" cy="2018030"/>
        </p:xfrm>
        <a:graphic>
          <a:graphicData uri="http://schemas.openxmlformats.org/drawingml/2006/table">
            <a:tbl>
              <a:tblPr/>
              <a:tblGrid>
                <a:gridCol w="1071245"/>
                <a:gridCol w="607695"/>
                <a:gridCol w="492760"/>
                <a:gridCol w="461010"/>
                <a:gridCol w="461010"/>
                <a:gridCol w="461010"/>
                <a:gridCol w="461010"/>
                <a:gridCol w="461010"/>
                <a:gridCol w="461010"/>
                <a:gridCol w="553720"/>
                <a:gridCol w="545465"/>
              </a:tblGrid>
              <a:tr h="288290">
                <a:tc gridSpan="1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 b="1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Calibri"/>
                        </a:rPr>
                        <a:t>Conjunto de Entrenamiento: FIJO</a:t>
                      </a:r>
                      <a:endParaRPr lang="es-UY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BA0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</a:tr>
              <a:tr h="28829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 b="1">
                          <a:latin typeface="Calibri"/>
                          <a:ea typeface="Times New Roman"/>
                          <a:cs typeface="Calibri"/>
                        </a:rPr>
                        <a:t>Conjunto de Test:  FIJO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 b="1">
                          <a:latin typeface="Calibri"/>
                          <a:ea typeface="Times New Roman"/>
                          <a:cs typeface="Calibri"/>
                        </a:rPr>
                        <a:t>SNR: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 b="1">
                          <a:latin typeface="Calibri"/>
                          <a:ea typeface="Times New Roman"/>
                          <a:cs typeface="Calibri"/>
                        </a:rPr>
                        <a:t>LIMPIO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 b="1">
                          <a:latin typeface="Calibri"/>
                          <a:ea typeface="Times New Roman"/>
                          <a:cs typeface="Calibri"/>
                        </a:rPr>
                        <a:t>1000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 b="1">
                          <a:latin typeface="Calibri"/>
                          <a:ea typeface="Times New Roman"/>
                          <a:cs typeface="Calibri"/>
                        </a:rPr>
                        <a:t>300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 b="1">
                          <a:latin typeface="Calibri"/>
                          <a:ea typeface="Times New Roman"/>
                          <a:cs typeface="Calibri"/>
                        </a:rPr>
                        <a:t>100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 b="1">
                          <a:latin typeface="Calibri"/>
                          <a:ea typeface="Times New Roman"/>
                          <a:cs typeface="Calibri"/>
                        </a:rPr>
                        <a:t>50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 b="1">
                          <a:latin typeface="Calibri"/>
                          <a:ea typeface="Times New Roman"/>
                          <a:cs typeface="Calibri"/>
                        </a:rPr>
                        <a:t>30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 b="1">
                          <a:latin typeface="Calibri"/>
                          <a:ea typeface="Times New Roman"/>
                          <a:cs typeface="Calibri"/>
                        </a:rPr>
                        <a:t>20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 b="1">
                          <a:latin typeface="Calibri"/>
                          <a:ea typeface="Times New Roman"/>
                          <a:cs typeface="Calibri"/>
                        </a:rPr>
                        <a:t>10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 b="1"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 b="1">
                          <a:latin typeface="Calibri"/>
                          <a:ea typeface="Times New Roman"/>
                          <a:cs typeface="Calibri"/>
                        </a:rPr>
                        <a:t>2,25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 b="1">
                          <a:latin typeface="Calibri"/>
                          <a:ea typeface="Times New Roman"/>
                          <a:cs typeface="Calibri"/>
                        </a:rPr>
                        <a:t>ACIERTOS (%):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>
                          <a:latin typeface="Calibri"/>
                          <a:ea typeface="Times New Roman"/>
                          <a:cs typeface="Calibri"/>
                        </a:rPr>
                        <a:t>98,50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>
                          <a:latin typeface="Calibri"/>
                          <a:ea typeface="Times New Roman"/>
                          <a:cs typeface="Calibri"/>
                        </a:rPr>
                        <a:t>98,50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>
                          <a:latin typeface="Calibri"/>
                          <a:ea typeface="Times New Roman"/>
                          <a:cs typeface="Calibri"/>
                        </a:rPr>
                        <a:t>98,50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>
                          <a:latin typeface="Calibri"/>
                          <a:ea typeface="Times New Roman"/>
                          <a:cs typeface="Calibri"/>
                        </a:rPr>
                        <a:t>96,24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>
                          <a:latin typeface="Calibri"/>
                          <a:ea typeface="Times New Roman"/>
                          <a:cs typeface="Calibri"/>
                        </a:rPr>
                        <a:t>87,98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>
                          <a:latin typeface="Calibri"/>
                          <a:ea typeface="Times New Roman"/>
                          <a:cs typeface="Calibri"/>
                        </a:rPr>
                        <a:t>73,68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>
                          <a:latin typeface="Calibri"/>
                          <a:ea typeface="Times New Roman"/>
                          <a:cs typeface="Calibri"/>
                        </a:rPr>
                        <a:t>63,16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>
                          <a:latin typeface="Calibri"/>
                          <a:ea typeface="Times New Roman"/>
                          <a:cs typeface="Calibri"/>
                        </a:rPr>
                        <a:t>46,62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>
                          <a:latin typeface="Calibri"/>
                          <a:ea typeface="Times New Roman"/>
                          <a:cs typeface="Calibri"/>
                        </a:rPr>
                        <a:t>25,56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>
                          <a:latin typeface="Calibri"/>
                          <a:ea typeface="Times New Roman"/>
                          <a:cs typeface="Calibri"/>
                        </a:rPr>
                        <a:t>15,79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288290">
                <a:tc gridSpan="3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 b="1">
                          <a:latin typeface="Calibri"/>
                          <a:ea typeface="Times New Roman"/>
                          <a:cs typeface="Calibri"/>
                        </a:rPr>
                        <a:t>Conjunto de Test: ALTAVOZ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UY" sz="1000">
                        <a:latin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>
                          <a:latin typeface="Calibri"/>
                          <a:ea typeface="Times New Roman"/>
                          <a:cs typeface="Calibri"/>
                        </a:rPr>
                        <a:t> 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 b="1">
                          <a:latin typeface="Calibri"/>
                          <a:ea typeface="Times New Roman"/>
                          <a:cs typeface="Calibri"/>
                        </a:rPr>
                        <a:t>SNR: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 b="1">
                          <a:latin typeface="Calibri"/>
                          <a:ea typeface="Times New Roman"/>
                          <a:cs typeface="Calibri"/>
                        </a:rPr>
                        <a:t>LIMPIO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 b="1">
                          <a:latin typeface="Calibri"/>
                          <a:ea typeface="Times New Roman"/>
                          <a:cs typeface="Calibri"/>
                        </a:rPr>
                        <a:t>1000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 b="1">
                          <a:latin typeface="Calibri"/>
                          <a:ea typeface="Times New Roman"/>
                          <a:cs typeface="Calibri"/>
                        </a:rPr>
                        <a:t>300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 b="1">
                          <a:latin typeface="Calibri"/>
                          <a:ea typeface="Times New Roman"/>
                          <a:cs typeface="Calibri"/>
                        </a:rPr>
                        <a:t>100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 b="1">
                          <a:latin typeface="Calibri"/>
                          <a:ea typeface="Times New Roman"/>
                          <a:cs typeface="Calibri"/>
                        </a:rPr>
                        <a:t>50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 b="1">
                          <a:latin typeface="Calibri"/>
                          <a:ea typeface="Times New Roman"/>
                          <a:cs typeface="Calibri"/>
                        </a:rPr>
                        <a:t>30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 b="1">
                          <a:latin typeface="Calibri"/>
                          <a:ea typeface="Times New Roman"/>
                          <a:cs typeface="Calibri"/>
                        </a:rPr>
                        <a:t>20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 b="1">
                          <a:latin typeface="Calibri"/>
                          <a:ea typeface="Times New Roman"/>
                          <a:cs typeface="Calibri"/>
                        </a:rPr>
                        <a:t>10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 b="1">
                          <a:latin typeface="Calibri"/>
                          <a:ea typeface="Times New Roman"/>
                          <a:cs typeface="Calibri"/>
                        </a:rPr>
                        <a:t>4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 b="1">
                          <a:latin typeface="Calibri"/>
                          <a:ea typeface="Times New Roman"/>
                          <a:cs typeface="Calibri"/>
                        </a:rPr>
                        <a:t>2,25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 b="1">
                          <a:latin typeface="Calibri"/>
                          <a:ea typeface="Times New Roman"/>
                          <a:cs typeface="Calibri"/>
                        </a:rPr>
                        <a:t>ACIERTOS (%):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>
                          <a:latin typeface="Calibri"/>
                          <a:ea typeface="Times New Roman"/>
                          <a:cs typeface="Calibri"/>
                        </a:rPr>
                        <a:t>75,00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>
                          <a:latin typeface="Calibri"/>
                          <a:ea typeface="Times New Roman"/>
                          <a:cs typeface="Calibri"/>
                        </a:rPr>
                        <a:t>73,33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>
                          <a:latin typeface="Calibri"/>
                          <a:ea typeface="Times New Roman"/>
                          <a:cs typeface="Calibri"/>
                        </a:rPr>
                        <a:t>75,00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>
                          <a:latin typeface="Calibri"/>
                          <a:ea typeface="Times New Roman"/>
                          <a:cs typeface="Calibri"/>
                        </a:rPr>
                        <a:t>68,33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>
                          <a:latin typeface="Calibri"/>
                          <a:ea typeface="Times New Roman"/>
                          <a:cs typeface="Calibri"/>
                        </a:rPr>
                        <a:t>55,00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>
                          <a:latin typeface="Calibri"/>
                          <a:ea typeface="Times New Roman"/>
                          <a:cs typeface="Calibri"/>
                        </a:rPr>
                        <a:t>46,67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>
                          <a:latin typeface="Calibri"/>
                          <a:ea typeface="Times New Roman"/>
                          <a:cs typeface="Calibri"/>
                        </a:rPr>
                        <a:t>38,33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>
                          <a:latin typeface="Calibri"/>
                          <a:ea typeface="Times New Roman"/>
                          <a:cs typeface="Calibri"/>
                        </a:rPr>
                        <a:t>33,33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>
                          <a:latin typeface="Calibri"/>
                          <a:ea typeface="Times New Roman"/>
                          <a:cs typeface="Calibri"/>
                        </a:rPr>
                        <a:t>16,67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UY" sz="1100" dirty="0">
                          <a:latin typeface="Calibri"/>
                          <a:ea typeface="Times New Roman"/>
                          <a:cs typeface="Calibri"/>
                        </a:rPr>
                        <a:t>13,33</a:t>
                      </a:r>
                      <a:endParaRPr lang="es-UY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s-UY" dirty="0" smtClean="0">
                <a:solidFill>
                  <a:schemeClr val="bg1"/>
                </a:solidFill>
              </a:rPr>
              <a:t>Resultados</a:t>
            </a:r>
            <a:endParaRPr lang="es-UY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UY" sz="2800" dirty="0" smtClean="0"/>
              <a:t>Reconocimiento de género</a:t>
            </a:r>
            <a:endParaRPr lang="es-UY" dirty="0" smtClean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430420" y="2471296"/>
          <a:ext cx="6309932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7932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dirty="0" smtClean="0"/>
                        <a:t>1 </a:t>
                      </a:r>
                      <a:r>
                        <a:rPr lang="es-UY" dirty="0" err="1" smtClean="0"/>
                        <a:t>seg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dirty="0" smtClean="0"/>
                        <a:t>3 </a:t>
                      </a:r>
                      <a:r>
                        <a:rPr lang="es-UY" dirty="0" err="1" smtClean="0"/>
                        <a:t>seg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dirty="0" smtClean="0"/>
                        <a:t>5 </a:t>
                      </a:r>
                      <a:r>
                        <a:rPr lang="es-UY" dirty="0" err="1" smtClean="0"/>
                        <a:t>seg</a:t>
                      </a:r>
                      <a:endParaRPr lang="es-UY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UY" dirty="0" smtClean="0"/>
                        <a:t>Reconocimiento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dirty="0" smtClean="0"/>
                        <a:t>92%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dirty="0" smtClean="0"/>
                        <a:t>93%</a:t>
                      </a:r>
                      <a:endParaRPr lang="es-U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UY" dirty="0" smtClean="0"/>
                        <a:t>95%</a:t>
                      </a:r>
                      <a:endParaRPr lang="es-UY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2267744" y="3787492"/>
          <a:ext cx="4572000" cy="172974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</a:tblGrid>
              <a:tr h="288290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200" b="1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Calibri"/>
                        </a:rPr>
                        <a:t>Conjunto de Entrenamiento: FIJO (130 audios)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</a:tr>
              <a:tr h="288290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200" b="1">
                          <a:latin typeface="Calibri"/>
                          <a:ea typeface="Times New Roman"/>
                          <a:cs typeface="Calibri"/>
                        </a:rPr>
                        <a:t>Duración para el Train: 30seg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</a:tr>
              <a:tr h="2882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200" b="1">
                          <a:latin typeface="Calibri"/>
                          <a:ea typeface="Times New Roman"/>
                          <a:cs typeface="Calibri"/>
                        </a:rPr>
                        <a:t>Conjunto de Test: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200" b="1">
                          <a:latin typeface="Calibri"/>
                          <a:ea typeface="Times New Roman"/>
                          <a:cs typeface="Calibri"/>
                        </a:rPr>
                        <a:t>Fijo (135)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200" b="1">
                          <a:latin typeface="Calibri"/>
                          <a:ea typeface="Times New Roman"/>
                          <a:cs typeface="Calibri"/>
                        </a:rPr>
                        <a:t>Altavoz (60)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200" b="1">
                          <a:latin typeface="Calibri"/>
                          <a:ea typeface="Times New Roman"/>
                          <a:cs typeface="Calibri"/>
                        </a:rPr>
                        <a:t>Aciertos  (%)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200">
                          <a:latin typeface="Calibri"/>
                          <a:ea typeface="Times New Roman"/>
                          <a:cs typeface="Calibri"/>
                        </a:rPr>
                        <a:t>95,49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200">
                          <a:latin typeface="Calibri"/>
                          <a:ea typeface="Times New Roman"/>
                          <a:cs typeface="Calibri"/>
                        </a:rPr>
                        <a:t>95,00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200" b="1">
                          <a:latin typeface="Calibri"/>
                          <a:ea typeface="Times New Roman"/>
                          <a:cs typeface="Calibri"/>
                        </a:rPr>
                        <a:t>NO aciertos F   (%)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200">
                          <a:latin typeface="Calibri"/>
                          <a:ea typeface="Times New Roman"/>
                          <a:cs typeface="Calibri"/>
                        </a:rPr>
                        <a:t>7,04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200">
                          <a:latin typeface="Calibri"/>
                          <a:ea typeface="Times New Roman"/>
                          <a:cs typeface="Calibri"/>
                        </a:rPr>
                        <a:t>5,56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200" b="1">
                          <a:latin typeface="Calibri"/>
                          <a:ea typeface="Times New Roman"/>
                          <a:cs typeface="Calibri"/>
                        </a:rPr>
                        <a:t>NO aciertos M   (%)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200">
                          <a:latin typeface="Calibri"/>
                          <a:ea typeface="Times New Roman"/>
                          <a:cs typeface="Calibri"/>
                        </a:rPr>
                        <a:t>1,61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200" dirty="0">
                          <a:latin typeface="Calibri"/>
                          <a:ea typeface="Times New Roman"/>
                          <a:cs typeface="Calibri"/>
                        </a:rPr>
                        <a:t>4,17</a:t>
                      </a:r>
                      <a:endParaRPr lang="es-UY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s-UY" dirty="0" smtClean="0">
                <a:solidFill>
                  <a:schemeClr val="bg1"/>
                </a:solidFill>
              </a:rPr>
              <a:t>Resultados</a:t>
            </a:r>
            <a:endParaRPr lang="es-UY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UY" sz="2800" dirty="0" smtClean="0"/>
              <a:t>Reconocimiento de Género: Influencia del ruido.</a:t>
            </a:r>
            <a:endParaRPr lang="es-UY" dirty="0" smtClean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961832" y="2706340"/>
          <a:ext cx="5220335" cy="2018030"/>
        </p:xfrm>
        <a:graphic>
          <a:graphicData uri="http://schemas.openxmlformats.org/drawingml/2006/table">
            <a:tbl>
              <a:tblPr/>
              <a:tblGrid>
                <a:gridCol w="869950"/>
                <a:gridCol w="789940"/>
                <a:gridCol w="726440"/>
                <a:gridCol w="726440"/>
                <a:gridCol w="726440"/>
                <a:gridCol w="726440"/>
                <a:gridCol w="654685"/>
              </a:tblGrid>
              <a:tr h="288290">
                <a:tc gridSpan="7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100" b="1" dirty="0">
                          <a:solidFill>
                            <a:srgbClr val="FFFFFF"/>
                          </a:solidFill>
                          <a:latin typeface="Calibri"/>
                          <a:ea typeface="Arial"/>
                          <a:cs typeface="Arial"/>
                        </a:rPr>
                        <a:t>Conjunto de Entrenamiento: FIJO</a:t>
                      </a:r>
                      <a:endParaRPr lang="es-UY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</a:tr>
              <a:tr h="288290">
                <a:tc gridSpan="7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100" b="1">
                          <a:solidFill>
                            <a:srgbClr val="000000"/>
                          </a:solidFill>
                          <a:latin typeface="Calibri"/>
                          <a:ea typeface="Arial"/>
                          <a:cs typeface="Arial"/>
                        </a:rPr>
                        <a:t>Conjunto de Test: FIJO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</a:tr>
              <a:tr h="2882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100" b="1">
                          <a:solidFill>
                            <a:srgbClr val="000000"/>
                          </a:solidFill>
                          <a:latin typeface="Calibri"/>
                          <a:ea typeface="Arial"/>
                          <a:cs typeface="Arial"/>
                        </a:rPr>
                        <a:t>SNR: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100" b="1">
                          <a:solidFill>
                            <a:srgbClr val="000000"/>
                          </a:solidFill>
                          <a:latin typeface="Calibri"/>
                          <a:ea typeface="Arial"/>
                          <a:cs typeface="Arial"/>
                        </a:rPr>
                        <a:t>LIMPIO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100" b="1">
                          <a:solidFill>
                            <a:srgbClr val="000000"/>
                          </a:solidFill>
                          <a:latin typeface="Calibri"/>
                          <a:ea typeface="Arial"/>
                          <a:cs typeface="Arial"/>
                        </a:rPr>
                        <a:t>100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100" b="1">
                          <a:solidFill>
                            <a:srgbClr val="000000"/>
                          </a:solidFill>
                          <a:latin typeface="Calibri"/>
                          <a:ea typeface="Arial"/>
                          <a:cs typeface="Arial"/>
                        </a:rPr>
                        <a:t>50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100" b="1">
                          <a:solidFill>
                            <a:srgbClr val="000000"/>
                          </a:solidFill>
                          <a:latin typeface="Calibri"/>
                          <a:ea typeface="Arial"/>
                          <a:cs typeface="Arial"/>
                        </a:rPr>
                        <a:t>20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100" b="1">
                          <a:solidFill>
                            <a:srgbClr val="000000"/>
                          </a:solidFill>
                          <a:latin typeface="Calibri"/>
                          <a:ea typeface="Arial"/>
                          <a:cs typeface="Arial"/>
                        </a:rPr>
                        <a:t>10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100" b="1">
                          <a:solidFill>
                            <a:srgbClr val="000000"/>
                          </a:solidFill>
                          <a:latin typeface="Calibri"/>
                          <a:ea typeface="Arial"/>
                          <a:cs typeface="Arial"/>
                        </a:rPr>
                        <a:t>2,25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100" b="1">
                          <a:solidFill>
                            <a:srgbClr val="000000"/>
                          </a:solidFill>
                          <a:latin typeface="Calibri"/>
                          <a:ea typeface="Arial"/>
                          <a:cs typeface="Arial"/>
                        </a:rPr>
                        <a:t>ACIERTOS: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100">
                          <a:solidFill>
                            <a:srgbClr val="000000"/>
                          </a:solidFill>
                          <a:latin typeface="Calibri"/>
                          <a:ea typeface="Arial"/>
                          <a:cs typeface="Arial"/>
                        </a:rPr>
                        <a:t>95,49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100">
                          <a:solidFill>
                            <a:srgbClr val="000000"/>
                          </a:solidFill>
                          <a:latin typeface="Calibri"/>
                          <a:ea typeface="Arial"/>
                          <a:cs typeface="Arial"/>
                        </a:rPr>
                        <a:t>95,49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100">
                          <a:solidFill>
                            <a:srgbClr val="000000"/>
                          </a:solidFill>
                          <a:latin typeface="Calibri"/>
                          <a:ea typeface="Arial"/>
                          <a:cs typeface="Arial"/>
                        </a:rPr>
                        <a:t>96,24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100">
                          <a:solidFill>
                            <a:srgbClr val="000000"/>
                          </a:solidFill>
                          <a:latin typeface="Calibri"/>
                          <a:ea typeface="Arial"/>
                          <a:cs typeface="Arial"/>
                        </a:rPr>
                        <a:t>95,49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100">
                          <a:solidFill>
                            <a:srgbClr val="000000"/>
                          </a:solidFill>
                          <a:latin typeface="Calibri"/>
                          <a:ea typeface="Arial"/>
                          <a:cs typeface="Arial"/>
                        </a:rPr>
                        <a:t>96,24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100">
                          <a:solidFill>
                            <a:srgbClr val="000000"/>
                          </a:solidFill>
                          <a:latin typeface="Calibri"/>
                          <a:ea typeface="Arial"/>
                          <a:cs typeface="Arial"/>
                        </a:rPr>
                        <a:t>93,23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288290">
                <a:tc gridSpan="7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100" b="1">
                          <a:solidFill>
                            <a:srgbClr val="000000"/>
                          </a:solidFill>
                          <a:latin typeface="Calibri"/>
                          <a:ea typeface="Arial"/>
                          <a:cs typeface="Arial"/>
                        </a:rPr>
                        <a:t>Conjunto de Test: ALTAVOZ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UY"/>
                    </a:p>
                  </a:txBody>
                  <a:tcPr/>
                </a:tc>
              </a:tr>
              <a:tr h="2882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100" b="1">
                          <a:solidFill>
                            <a:srgbClr val="000000"/>
                          </a:solidFill>
                          <a:latin typeface="Calibri"/>
                          <a:ea typeface="Arial"/>
                          <a:cs typeface="Arial"/>
                        </a:rPr>
                        <a:t>SNR: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100" b="1">
                          <a:solidFill>
                            <a:srgbClr val="000000"/>
                          </a:solidFill>
                          <a:latin typeface="Calibri"/>
                          <a:ea typeface="Arial"/>
                          <a:cs typeface="Arial"/>
                        </a:rPr>
                        <a:t>LIMPIO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100" b="1">
                          <a:solidFill>
                            <a:srgbClr val="000000"/>
                          </a:solidFill>
                          <a:latin typeface="Calibri"/>
                          <a:ea typeface="Arial"/>
                          <a:cs typeface="Arial"/>
                        </a:rPr>
                        <a:t>100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100" b="1">
                          <a:solidFill>
                            <a:srgbClr val="000000"/>
                          </a:solidFill>
                          <a:latin typeface="Calibri"/>
                          <a:ea typeface="Arial"/>
                          <a:cs typeface="Arial"/>
                        </a:rPr>
                        <a:t>50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100" b="1">
                          <a:solidFill>
                            <a:srgbClr val="000000"/>
                          </a:solidFill>
                          <a:latin typeface="Calibri"/>
                          <a:ea typeface="Arial"/>
                          <a:cs typeface="Arial"/>
                        </a:rPr>
                        <a:t>20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100" b="1">
                          <a:solidFill>
                            <a:srgbClr val="000000"/>
                          </a:solidFill>
                          <a:latin typeface="Calibri"/>
                          <a:ea typeface="Arial"/>
                          <a:cs typeface="Arial"/>
                        </a:rPr>
                        <a:t>10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100" b="1">
                          <a:solidFill>
                            <a:srgbClr val="000000"/>
                          </a:solidFill>
                          <a:latin typeface="Calibri"/>
                          <a:ea typeface="Arial"/>
                          <a:cs typeface="Arial"/>
                        </a:rPr>
                        <a:t>2,25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DFEE"/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100" b="1">
                          <a:solidFill>
                            <a:srgbClr val="000000"/>
                          </a:solidFill>
                          <a:latin typeface="Calibri"/>
                          <a:ea typeface="Arial"/>
                          <a:cs typeface="Arial"/>
                        </a:rPr>
                        <a:t>ACIERTOS: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100">
                          <a:solidFill>
                            <a:srgbClr val="000000"/>
                          </a:solidFill>
                          <a:latin typeface="Calibri"/>
                          <a:ea typeface="Arial"/>
                          <a:cs typeface="Arial"/>
                        </a:rPr>
                        <a:t>95,00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100">
                          <a:solidFill>
                            <a:srgbClr val="000000"/>
                          </a:solidFill>
                          <a:latin typeface="Calibri"/>
                          <a:ea typeface="Arial"/>
                          <a:cs typeface="Arial"/>
                        </a:rPr>
                        <a:t>96,67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100">
                          <a:solidFill>
                            <a:srgbClr val="000000"/>
                          </a:solidFill>
                          <a:latin typeface="Calibri"/>
                          <a:ea typeface="Arial"/>
                          <a:cs typeface="Arial"/>
                        </a:rPr>
                        <a:t>98,33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100">
                          <a:solidFill>
                            <a:srgbClr val="000000"/>
                          </a:solidFill>
                          <a:latin typeface="Calibri"/>
                          <a:ea typeface="Arial"/>
                          <a:cs typeface="Arial"/>
                        </a:rPr>
                        <a:t>98,33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100">
                          <a:solidFill>
                            <a:srgbClr val="000000"/>
                          </a:solidFill>
                          <a:latin typeface="Calibri"/>
                          <a:ea typeface="Arial"/>
                          <a:cs typeface="Arial"/>
                        </a:rPr>
                        <a:t>98,33</a:t>
                      </a:r>
                      <a:endParaRPr lang="es-UY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s-UY" sz="1100" dirty="0">
                          <a:solidFill>
                            <a:srgbClr val="000000"/>
                          </a:solidFill>
                          <a:latin typeface="Calibri"/>
                          <a:ea typeface="Arial"/>
                          <a:cs typeface="Arial"/>
                        </a:rPr>
                        <a:t>95,00</a:t>
                      </a:r>
                      <a:endParaRPr lang="es-UY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s-UY" sz="3600" dirty="0" smtClean="0">
                <a:solidFill>
                  <a:schemeClr val="bg1"/>
                </a:solidFill>
              </a:rPr>
              <a:t>Ejemplo Género</a:t>
            </a:r>
            <a:endParaRPr lang="es-UY" sz="3600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UY" sz="2800" dirty="0" smtClean="0"/>
              <a:t>+598 2 712 31 42 </a:t>
            </a:r>
          </a:p>
          <a:p>
            <a:pPr algn="just"/>
            <a:endParaRPr lang="es-UY" dirty="0" smtClean="0"/>
          </a:p>
          <a:p>
            <a:pPr lvl="1" algn="just"/>
            <a:endParaRPr lang="es-UY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s-UY" dirty="0" smtClean="0">
                <a:solidFill>
                  <a:schemeClr val="bg1"/>
                </a:solidFill>
              </a:rPr>
              <a:t>Resultados</a:t>
            </a:r>
            <a:endParaRPr lang="es-UY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UY" sz="2800" dirty="0" smtClean="0"/>
              <a:t>Reconocimiento de emociones:</a:t>
            </a:r>
          </a:p>
          <a:p>
            <a:pPr lvl="1" algn="just"/>
            <a:r>
              <a:rPr lang="es-UY" dirty="0" smtClean="0"/>
              <a:t>82% Neutral</a:t>
            </a:r>
          </a:p>
          <a:p>
            <a:pPr lvl="1" algn="just"/>
            <a:r>
              <a:rPr lang="es-UY" dirty="0" smtClean="0"/>
              <a:t>82% promedio para neutral, </a:t>
            </a:r>
            <a:r>
              <a:rPr lang="es-UY" dirty="0" err="1" smtClean="0"/>
              <a:t>happy</a:t>
            </a:r>
            <a:r>
              <a:rPr lang="es-UY" dirty="0" smtClean="0"/>
              <a:t>, </a:t>
            </a:r>
            <a:r>
              <a:rPr lang="es-UY" dirty="0" err="1" smtClean="0"/>
              <a:t>sad</a:t>
            </a:r>
            <a:r>
              <a:rPr lang="es-UY" dirty="0" smtClean="0"/>
              <a:t>, </a:t>
            </a:r>
            <a:r>
              <a:rPr lang="es-UY" dirty="0" err="1" smtClean="0"/>
              <a:t>anxiety_fear</a:t>
            </a:r>
            <a:r>
              <a:rPr lang="es-UY" dirty="0" smtClean="0"/>
              <a:t>, </a:t>
            </a:r>
            <a:r>
              <a:rPr lang="es-UY" dirty="0" err="1" smtClean="0"/>
              <a:t>bored</a:t>
            </a:r>
            <a:r>
              <a:rPr lang="es-UY" dirty="0" smtClean="0"/>
              <a:t>, </a:t>
            </a:r>
            <a:r>
              <a:rPr lang="es-UY" dirty="0" err="1" smtClean="0"/>
              <a:t>disgust</a:t>
            </a:r>
            <a:r>
              <a:rPr lang="es-UY" dirty="0" smtClean="0"/>
              <a:t>, </a:t>
            </a:r>
            <a:r>
              <a:rPr lang="es-UY" dirty="0" err="1" smtClean="0"/>
              <a:t>angry</a:t>
            </a:r>
            <a:endParaRPr lang="es-UY" dirty="0" smtClean="0"/>
          </a:p>
          <a:p>
            <a:pPr algn="just"/>
            <a:endParaRPr lang="es-UY" dirty="0" smtClean="0"/>
          </a:p>
          <a:p>
            <a:pPr algn="just"/>
            <a:r>
              <a:rPr lang="es-UY" sz="2800" dirty="0" smtClean="0"/>
              <a:t>Se está trabajando en detección de audios “normales” en base a clasificadores de una clase.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s-UY" sz="3600" dirty="0" smtClean="0">
                <a:solidFill>
                  <a:schemeClr val="bg1"/>
                </a:solidFill>
              </a:rPr>
              <a:t>Reconocimiento de Palabras</a:t>
            </a:r>
            <a:endParaRPr lang="es-UY" sz="3600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UY" sz="2800" dirty="0" smtClean="0"/>
              <a:t>Modelo acústico</a:t>
            </a:r>
          </a:p>
          <a:p>
            <a:pPr algn="just"/>
            <a:r>
              <a:rPr lang="es-UY" sz="2800" dirty="0" smtClean="0"/>
              <a:t>Modelo de lenguaje</a:t>
            </a:r>
          </a:p>
          <a:p>
            <a:pPr algn="just"/>
            <a:r>
              <a:rPr lang="es-UY" sz="2800" dirty="0" smtClean="0"/>
              <a:t>Particularidad de las llamadas telefónicas….</a:t>
            </a:r>
            <a:endParaRPr lang="es-UY" dirty="0" smtClean="0"/>
          </a:p>
          <a:p>
            <a:pPr lvl="1" algn="just"/>
            <a:endParaRPr lang="es-UY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s-UY" dirty="0" smtClean="0">
                <a:solidFill>
                  <a:schemeClr val="bg1"/>
                </a:solidFill>
              </a:rPr>
              <a:t>Resultados</a:t>
            </a:r>
            <a:endParaRPr lang="es-UY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UY" sz="2800" dirty="0" smtClean="0"/>
              <a:t>Reconocimiento de palabras</a:t>
            </a:r>
          </a:p>
          <a:p>
            <a:pPr lvl="1" algn="just"/>
            <a:r>
              <a:rPr lang="es-UY" dirty="0" err="1" smtClean="0"/>
              <a:t>ASR</a:t>
            </a:r>
            <a:r>
              <a:rPr lang="es-UY" dirty="0" smtClean="0"/>
              <a:t> (</a:t>
            </a:r>
            <a:r>
              <a:rPr lang="es-UY" dirty="0" err="1" smtClean="0"/>
              <a:t>Automatic</a:t>
            </a:r>
            <a:r>
              <a:rPr lang="es-UY" dirty="0" smtClean="0"/>
              <a:t> </a:t>
            </a:r>
            <a:r>
              <a:rPr lang="es-UY" dirty="0" err="1" smtClean="0"/>
              <a:t>Speech</a:t>
            </a:r>
            <a:r>
              <a:rPr lang="es-UY" dirty="0" smtClean="0"/>
              <a:t> </a:t>
            </a:r>
            <a:r>
              <a:rPr lang="es-UY" dirty="0" err="1" smtClean="0"/>
              <a:t>Recognition</a:t>
            </a:r>
            <a:r>
              <a:rPr lang="es-UY" dirty="0" smtClean="0"/>
              <a:t>)</a:t>
            </a:r>
          </a:p>
          <a:p>
            <a:pPr lvl="2" algn="just"/>
            <a:r>
              <a:rPr lang="es-UY" dirty="0" smtClean="0"/>
              <a:t>Se hace una transcripción a texto</a:t>
            </a:r>
          </a:p>
          <a:p>
            <a:pPr lvl="2" algn="just"/>
            <a:r>
              <a:rPr lang="es-UY" dirty="0" smtClean="0"/>
              <a:t>Gramáticas</a:t>
            </a:r>
          </a:p>
          <a:p>
            <a:pPr lvl="1" algn="just"/>
            <a:r>
              <a:rPr lang="es-UY" dirty="0" err="1" smtClean="0"/>
              <a:t>KWS</a:t>
            </a:r>
            <a:r>
              <a:rPr lang="es-UY" dirty="0" smtClean="0"/>
              <a:t> (Key Word </a:t>
            </a:r>
            <a:r>
              <a:rPr lang="es-UY" dirty="0" err="1" smtClean="0"/>
              <a:t>Spotter</a:t>
            </a:r>
            <a:r>
              <a:rPr lang="es-UY" dirty="0" smtClean="0"/>
              <a:t>)</a:t>
            </a:r>
          </a:p>
          <a:p>
            <a:pPr lvl="2" algn="just"/>
            <a:r>
              <a:rPr lang="es-UY" dirty="0" smtClean="0"/>
              <a:t>Se detectan únicamente las palabras de interés.</a:t>
            </a:r>
          </a:p>
          <a:p>
            <a:pPr algn="just"/>
            <a:endParaRPr lang="es-UY" dirty="0" smtClean="0"/>
          </a:p>
          <a:p>
            <a:pPr algn="just"/>
            <a:r>
              <a:rPr lang="es-UY" dirty="0" smtClean="0"/>
              <a:t>Ejemplo</a:t>
            </a:r>
          </a:p>
          <a:p>
            <a:pPr lvl="1" algn="just"/>
            <a:endParaRPr lang="es-UY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/>
          <a:lstStyle/>
          <a:p>
            <a:r>
              <a:rPr lang="es-UY" dirty="0" smtClean="0">
                <a:solidFill>
                  <a:schemeClr val="bg1"/>
                </a:solidFill>
              </a:rPr>
              <a:t>Contexto</a:t>
            </a:r>
            <a:endParaRPr lang="es-UY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s-UY" dirty="0" smtClean="0"/>
              <a:t>Proyecto de investigación conjunto entre el Departamento de Ingeniería Eléctrica de la UCU y la empresa </a:t>
            </a:r>
            <a:r>
              <a:rPr lang="es-UY" dirty="0" err="1" smtClean="0"/>
              <a:t>eXpand</a:t>
            </a:r>
            <a:r>
              <a:rPr lang="es-UY" dirty="0" smtClean="0"/>
              <a:t>.</a:t>
            </a:r>
          </a:p>
          <a:p>
            <a:pPr algn="just"/>
            <a:r>
              <a:rPr lang="es-UY" dirty="0" smtClean="0"/>
              <a:t>Integraron el equipo de trabajo estudiantes e ingenieros de la universidad y la empresa.</a:t>
            </a:r>
          </a:p>
          <a:p>
            <a:pPr lvl="1" algn="just"/>
            <a:r>
              <a:rPr lang="es-UY" dirty="0" smtClean="0"/>
              <a:t>Pablo Alsina, Walter Díaz, Mauricio van der </a:t>
            </a:r>
            <a:r>
              <a:rPr lang="es-UY" dirty="0" err="1" smtClean="0"/>
              <a:t>Maesen</a:t>
            </a:r>
            <a:r>
              <a:rPr lang="es-UY" dirty="0" smtClean="0"/>
              <a:t>, Adrián </a:t>
            </a:r>
            <a:r>
              <a:rPr lang="es-UY" dirty="0" err="1" smtClean="0"/>
              <a:t>Márques</a:t>
            </a:r>
            <a:r>
              <a:rPr lang="es-UY" dirty="0" smtClean="0"/>
              <a:t>, Miguel Paolino,  Tatiana </a:t>
            </a:r>
            <a:r>
              <a:rPr lang="es-UY" dirty="0" err="1" smtClean="0"/>
              <a:t>Skorubsky</a:t>
            </a:r>
            <a:r>
              <a:rPr lang="es-UY" dirty="0" smtClean="0"/>
              <a:t>.</a:t>
            </a:r>
          </a:p>
          <a:p>
            <a:pPr algn="just"/>
            <a:r>
              <a:rPr lang="es-UY" dirty="0" smtClean="0"/>
              <a:t>Proyecto financiado por la Agencia Nacional de Investigación e Innovación.</a:t>
            </a:r>
          </a:p>
          <a:p>
            <a:pPr algn="just"/>
            <a:endParaRPr lang="es-U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s-UY" sz="3600" dirty="0" smtClean="0">
                <a:solidFill>
                  <a:schemeClr val="bg1"/>
                </a:solidFill>
              </a:rPr>
              <a:t>Conclusiones y trabajo actual</a:t>
            </a:r>
            <a:endParaRPr lang="es-UY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UY" sz="2800" dirty="0" smtClean="0"/>
              <a:t>Sistema de reconocimiento de hablante, género y emociones integrados que opera bajo modelo </a:t>
            </a:r>
            <a:r>
              <a:rPr lang="es-UY" sz="2800" dirty="0" err="1" smtClean="0"/>
              <a:t>SaaS</a:t>
            </a:r>
            <a:r>
              <a:rPr lang="es-UY" sz="2800" dirty="0" smtClean="0"/>
              <a:t>.</a:t>
            </a:r>
          </a:p>
          <a:p>
            <a:pPr algn="just"/>
            <a:r>
              <a:rPr lang="es-UY" sz="2800" dirty="0" smtClean="0"/>
              <a:t>Robusto frente a ruido e interferencias.</a:t>
            </a:r>
          </a:p>
          <a:p>
            <a:pPr algn="just"/>
            <a:r>
              <a:rPr lang="es-UY" sz="2800" dirty="0" smtClean="0"/>
              <a:t>Mejoras respecto a variaciones en el canal y codificación (celular).</a:t>
            </a:r>
          </a:p>
          <a:p>
            <a:pPr algn="just"/>
            <a:r>
              <a:rPr lang="es-UY" sz="2800" dirty="0" smtClean="0"/>
              <a:t>Mejoras en el entrenamiento de los modelos de reconocimiento.</a:t>
            </a:r>
          </a:p>
          <a:p>
            <a:pPr algn="just"/>
            <a:r>
              <a:rPr lang="es-UY" sz="2800" dirty="0" smtClean="0"/>
              <a:t>Puesta en operación de identificación de hablante. </a:t>
            </a:r>
          </a:p>
          <a:p>
            <a:pPr algn="just"/>
            <a:endParaRPr lang="es-UY" sz="2800" dirty="0" smtClean="0"/>
          </a:p>
          <a:p>
            <a:pPr algn="just"/>
            <a:endParaRPr lang="es-UY" dirty="0" smtClean="0"/>
          </a:p>
          <a:p>
            <a:pPr lvl="1" algn="just"/>
            <a:endParaRPr lang="es-UY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s-UY" dirty="0" smtClean="0">
                <a:solidFill>
                  <a:schemeClr val="bg1"/>
                </a:solidFill>
              </a:rPr>
              <a:t>Concurso</a:t>
            </a:r>
            <a:endParaRPr lang="es-UY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s-UY" dirty="0" smtClean="0"/>
              <a:t>Concurso </a:t>
            </a:r>
            <a:r>
              <a:rPr lang="es-UY" dirty="0" err="1" smtClean="0"/>
              <a:t>PyConUy</a:t>
            </a:r>
            <a:r>
              <a:rPr lang="es-UY" dirty="0" smtClean="0"/>
              <a:t> </a:t>
            </a:r>
            <a:r>
              <a:rPr lang="es-UY" dirty="0" smtClean="0"/>
              <a:t>2013</a:t>
            </a:r>
          </a:p>
          <a:p>
            <a:pPr fontAlgn="base"/>
            <a:r>
              <a:rPr lang="es-UY" dirty="0" smtClean="0">
                <a:hlinkClick r:id="rId2"/>
              </a:rPr>
              <a:t>http://www.expand.com.uy/novedades/concurso-pycon-2013/</a:t>
            </a:r>
            <a:endParaRPr lang="es-UY" dirty="0" smtClean="0">
              <a:hlinkClick r:id="rId3"/>
            </a:endParaRPr>
          </a:p>
          <a:p>
            <a:pPr fontAlgn="base"/>
            <a:r>
              <a:rPr lang="es-UY" dirty="0" smtClean="0">
                <a:hlinkClick r:id="rId3"/>
              </a:rPr>
              <a:t>API: https</a:t>
            </a:r>
            <a:r>
              <a:rPr lang="es-UY" dirty="0" smtClean="0">
                <a:hlinkClick r:id="rId3"/>
              </a:rPr>
              <a:t>://</a:t>
            </a:r>
            <a:r>
              <a:rPr lang="es-UY" dirty="0" smtClean="0">
                <a:hlinkClick r:id="rId3"/>
              </a:rPr>
              <a:t>github.com/expanduc/pyconuy</a:t>
            </a:r>
            <a:endParaRPr lang="es-UY" dirty="0" smtClean="0"/>
          </a:p>
          <a:p>
            <a:pPr fontAlgn="base"/>
            <a:r>
              <a:rPr lang="es-UY" dirty="0" smtClean="0"/>
              <a:t>El premio es una </a:t>
            </a:r>
            <a:r>
              <a:rPr lang="es-UY" dirty="0" err="1" smtClean="0"/>
              <a:t>tablet</a:t>
            </a:r>
            <a:r>
              <a:rPr lang="es-UY" dirty="0" smtClean="0"/>
              <a:t> Lenovo!!!</a:t>
            </a:r>
            <a:endParaRPr lang="es-UY" dirty="0" smtClean="0"/>
          </a:p>
          <a:p>
            <a:pPr>
              <a:buNone/>
            </a:pPr>
            <a:endParaRPr lang="es-UY" dirty="0" smtClean="0"/>
          </a:p>
          <a:p>
            <a:endParaRPr lang="es-U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s-UY" sz="3600" dirty="0" smtClean="0">
                <a:solidFill>
                  <a:schemeClr val="bg1"/>
                </a:solidFill>
              </a:rPr>
              <a:t>Contactos</a:t>
            </a:r>
            <a:endParaRPr lang="es-UY" dirty="0">
              <a:solidFill>
                <a:schemeClr val="bg1"/>
              </a:solidFill>
            </a:endParaRPr>
          </a:p>
        </p:txBody>
      </p:sp>
      <p:pic>
        <p:nvPicPr>
          <p:cNvPr id="5" name="Picture 4" descr="Expand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667000"/>
            <a:ext cx="1524000" cy="76200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547664" y="350100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 smtClean="0">
                <a:hlinkClick r:id="rId3"/>
              </a:rPr>
              <a:t>http://www.expand.com.uy/</a:t>
            </a:r>
            <a:endParaRPr lang="es-UY" dirty="0"/>
          </a:p>
        </p:txBody>
      </p:sp>
      <p:sp>
        <p:nvSpPr>
          <p:cNvPr id="7" name="6 CuadroTexto"/>
          <p:cNvSpPr txBox="1"/>
          <p:nvPr/>
        </p:nvSpPr>
        <p:spPr>
          <a:xfrm>
            <a:off x="5580112" y="3491716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Y" dirty="0" smtClean="0">
                <a:hlinkClick r:id="rId4"/>
              </a:rPr>
              <a:t>http://www.ucu.edu.uy/</a:t>
            </a:r>
            <a:endParaRPr lang="es-UY" dirty="0"/>
          </a:p>
        </p:txBody>
      </p:sp>
      <p:pic>
        <p:nvPicPr>
          <p:cNvPr id="23554" name="Picture 2" descr="Inici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75498" y="2564904"/>
            <a:ext cx="1732806" cy="8446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1422"/>
            <a:ext cx="8229600" cy="1143000"/>
          </a:xfrm>
        </p:spPr>
        <p:txBody>
          <a:bodyPr/>
          <a:lstStyle/>
          <a:p>
            <a:endParaRPr lang="es-UY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UY" dirty="0" smtClean="0"/>
              <a:t>Software que le permite implementar su </a:t>
            </a:r>
            <a:r>
              <a:rPr lang="es-UY" dirty="0" err="1" smtClean="0"/>
              <a:t>Contact</a:t>
            </a:r>
            <a:r>
              <a:rPr lang="es-UY" dirty="0" smtClean="0"/>
              <a:t> Center Multicanal y central telefónica unificados.</a:t>
            </a:r>
          </a:p>
          <a:p>
            <a:pPr algn="just"/>
            <a:r>
              <a:rPr lang="es-UY" dirty="0" smtClean="0"/>
              <a:t>Producto desarrollado sobre LAMP (Linux, Apache, </a:t>
            </a:r>
            <a:r>
              <a:rPr lang="es-UY" dirty="0" err="1" smtClean="0"/>
              <a:t>MySQL</a:t>
            </a:r>
            <a:r>
              <a:rPr lang="es-UY" dirty="0" smtClean="0"/>
              <a:t>, PHP), </a:t>
            </a:r>
            <a:r>
              <a:rPr lang="es-UY" dirty="0" err="1" smtClean="0"/>
              <a:t>Twisted</a:t>
            </a:r>
            <a:r>
              <a:rPr lang="es-UY" dirty="0" smtClean="0"/>
              <a:t>, </a:t>
            </a:r>
            <a:r>
              <a:rPr lang="es-UY" dirty="0" err="1" smtClean="0"/>
              <a:t>Flask</a:t>
            </a:r>
            <a:r>
              <a:rPr lang="es-UY" dirty="0" smtClean="0"/>
              <a:t>, </a:t>
            </a:r>
            <a:r>
              <a:rPr lang="es-UY" dirty="0" err="1" smtClean="0"/>
              <a:t>Asterisk</a:t>
            </a:r>
            <a:r>
              <a:rPr lang="es-UY" dirty="0" smtClean="0"/>
              <a:t> incorporando la filosofía de código abierto.</a:t>
            </a:r>
          </a:p>
          <a:p>
            <a:pPr algn="just"/>
            <a:r>
              <a:rPr lang="es-UY" dirty="0" smtClean="0"/>
              <a:t>Empresa apoyada por la Agencia Nacional de Investigación por su carácter innovador. </a:t>
            </a:r>
          </a:p>
          <a:p>
            <a:pPr>
              <a:buNone/>
            </a:pPr>
            <a:endParaRPr lang="es-UY" dirty="0"/>
          </a:p>
        </p:txBody>
      </p:sp>
      <p:pic>
        <p:nvPicPr>
          <p:cNvPr id="4" name="Picture 4" descr="Expa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146720"/>
            <a:ext cx="1524000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1422"/>
            <a:ext cx="8229600" cy="1143000"/>
          </a:xfrm>
        </p:spPr>
        <p:txBody>
          <a:bodyPr/>
          <a:lstStyle/>
          <a:p>
            <a:r>
              <a:rPr lang="es-UY" dirty="0" smtClean="0">
                <a:solidFill>
                  <a:schemeClr val="bg1"/>
                </a:solidFill>
              </a:rPr>
              <a:t>Objetivos</a:t>
            </a:r>
            <a:endParaRPr lang="es-UY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s-UY" dirty="0" smtClean="0"/>
              <a:t>Desarrollar un sistema que permita la extracción automática de información del audio sin restringirse a una única aplicación.</a:t>
            </a:r>
          </a:p>
          <a:p>
            <a:pPr algn="just"/>
            <a:endParaRPr lang="es-UY" dirty="0" smtClean="0"/>
          </a:p>
          <a:p>
            <a:pPr algn="just"/>
            <a:r>
              <a:rPr lang="es-UY" dirty="0" smtClean="0"/>
              <a:t>Modelo </a:t>
            </a:r>
            <a:r>
              <a:rPr lang="es-UY" dirty="0" err="1" smtClean="0"/>
              <a:t>SaaS</a:t>
            </a:r>
            <a:endParaRPr lang="es-UY" dirty="0" smtClean="0"/>
          </a:p>
          <a:p>
            <a:pPr algn="just">
              <a:buNone/>
            </a:pPr>
            <a:endParaRPr lang="es-UY" dirty="0" smtClean="0"/>
          </a:p>
          <a:p>
            <a:pPr algn="just"/>
            <a:r>
              <a:rPr lang="es-UY" dirty="0" smtClean="0"/>
              <a:t>Identificar en tiempo real</a:t>
            </a:r>
          </a:p>
          <a:p>
            <a:pPr lvl="1" algn="just"/>
            <a:r>
              <a:rPr lang="es-UY" dirty="0" smtClean="0"/>
              <a:t>hablante, </a:t>
            </a:r>
          </a:p>
          <a:p>
            <a:pPr lvl="1" algn="just"/>
            <a:r>
              <a:rPr lang="es-UY" dirty="0" smtClean="0"/>
              <a:t>género (cuando no se conoce identidad), </a:t>
            </a:r>
          </a:p>
          <a:p>
            <a:pPr lvl="1" algn="just"/>
            <a:r>
              <a:rPr lang="es-UY" dirty="0" smtClean="0"/>
              <a:t>estado de ánimo</a:t>
            </a:r>
          </a:p>
          <a:p>
            <a:pPr lvl="1" algn="just"/>
            <a:r>
              <a:rPr lang="es-UY" dirty="0" smtClean="0"/>
              <a:t>palabras claves</a:t>
            </a:r>
          </a:p>
          <a:p>
            <a:pPr>
              <a:buNone/>
            </a:pPr>
            <a:endParaRPr lang="es-U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1422"/>
            <a:ext cx="8229600" cy="1143000"/>
          </a:xfrm>
        </p:spPr>
        <p:txBody>
          <a:bodyPr/>
          <a:lstStyle/>
          <a:p>
            <a:r>
              <a:rPr lang="es-UY" dirty="0" smtClean="0">
                <a:solidFill>
                  <a:schemeClr val="bg1"/>
                </a:solidFill>
              </a:rPr>
              <a:t>Aplicaciones</a:t>
            </a:r>
            <a:endParaRPr lang="es-UY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UY" dirty="0" smtClean="0"/>
              <a:t>Seguridad en transacciones bancarias telefónicas.</a:t>
            </a:r>
          </a:p>
          <a:p>
            <a:pPr algn="just"/>
            <a:r>
              <a:rPr lang="es-UY" dirty="0" smtClean="0"/>
              <a:t>Verificación de identidad poco invasiva.</a:t>
            </a:r>
          </a:p>
          <a:p>
            <a:pPr algn="just"/>
            <a:r>
              <a:rPr lang="es-UY" dirty="0" smtClean="0"/>
              <a:t>En </a:t>
            </a:r>
            <a:r>
              <a:rPr lang="es-UY" dirty="0" err="1" smtClean="0"/>
              <a:t>CC</a:t>
            </a:r>
            <a:r>
              <a:rPr lang="es-UY" dirty="0" smtClean="0"/>
              <a:t> supervisión de todas las llamadas en tiempo real para identificar llamadas que se van de parámetros normales o en las cuales se identifican palabras “clave”.</a:t>
            </a:r>
          </a:p>
          <a:p>
            <a:pPr algn="just"/>
            <a:r>
              <a:rPr lang="es-UY" dirty="0" smtClean="0"/>
              <a:t>Automatización del </a:t>
            </a:r>
            <a:r>
              <a:rPr lang="es-UY" dirty="0" err="1" smtClean="0"/>
              <a:t>enrutado</a:t>
            </a:r>
            <a:r>
              <a:rPr lang="es-UY" dirty="0" smtClean="0"/>
              <a:t> de llamadas en función de género, palabras clave y hasta estados de ánimo. </a:t>
            </a:r>
          </a:p>
          <a:p>
            <a:pPr algn="just"/>
            <a:r>
              <a:rPr lang="es-UY" dirty="0" smtClean="0"/>
              <a:t>Análisis offline de las llamadas. </a:t>
            </a:r>
            <a:endParaRPr lang="es-UY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s-UY" dirty="0" smtClean="0">
                <a:solidFill>
                  <a:schemeClr val="bg1"/>
                </a:solidFill>
              </a:rPr>
              <a:t>¿Cómo funciona?</a:t>
            </a:r>
            <a:endParaRPr lang="es-UY" dirty="0">
              <a:solidFill>
                <a:schemeClr val="bg1"/>
              </a:solidFill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es-UY" dirty="0" smtClean="0"/>
              <a:t>Analizando la señal de voz se pueden extraer datos respecto al “aparato fonador”.</a:t>
            </a:r>
          </a:p>
          <a:p>
            <a:pPr algn="just"/>
            <a:r>
              <a:rPr lang="es-UY" dirty="0" smtClean="0"/>
              <a:t>Las características del tracto vocal definen a la persona y permiten su identificación.</a:t>
            </a:r>
          </a:p>
          <a:p>
            <a:pPr algn="just"/>
            <a:r>
              <a:rPr lang="es-UY" dirty="0" smtClean="0"/>
              <a:t>Otras aplicaciones…</a:t>
            </a:r>
            <a:endParaRPr lang="es-UY" dirty="0"/>
          </a:p>
        </p:txBody>
      </p:sp>
      <p:pic>
        <p:nvPicPr>
          <p:cNvPr id="3074" name="Picture 2" descr="http://www.data-compression.com/pmode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060848"/>
            <a:ext cx="4320480" cy="34153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1422"/>
            <a:ext cx="8229600" cy="1143000"/>
          </a:xfrm>
        </p:spPr>
        <p:txBody>
          <a:bodyPr/>
          <a:lstStyle/>
          <a:p>
            <a:r>
              <a:rPr lang="es-UY" dirty="0" smtClean="0">
                <a:solidFill>
                  <a:schemeClr val="bg1"/>
                </a:solidFill>
              </a:rPr>
              <a:t>¿Cómo funciona?</a:t>
            </a:r>
            <a:endParaRPr lang="es-UY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4149080"/>
            <a:ext cx="8229600" cy="216024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s-UY" dirty="0" smtClean="0"/>
              <a:t>La señal se analiza en </a:t>
            </a:r>
            <a:r>
              <a:rPr lang="es-UY" dirty="0" err="1" smtClean="0"/>
              <a:t>frames</a:t>
            </a:r>
            <a:r>
              <a:rPr lang="es-UY" dirty="0" smtClean="0"/>
              <a:t> de audio para los cuales se extraen datos que permiten definir la “huella fonética” (“</a:t>
            </a:r>
            <a:r>
              <a:rPr lang="es-UY" dirty="0" err="1" smtClean="0"/>
              <a:t>fingerprint</a:t>
            </a:r>
            <a:r>
              <a:rPr lang="es-UY" dirty="0" smtClean="0"/>
              <a:t>”) de la persona.</a:t>
            </a:r>
          </a:p>
          <a:p>
            <a:pPr algn="just"/>
            <a:r>
              <a:rPr lang="es-UY" dirty="0" smtClean="0"/>
              <a:t>Herramientas similares se utilizan en la codificación de la señal de voz en telefonía celular y VOIP. </a:t>
            </a:r>
            <a:endParaRPr lang="es-UY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231" y="1340768"/>
            <a:ext cx="6886153" cy="2651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9B216-618A-43CE-8967-52AC9538531A}" type="slidenum">
              <a:rPr lang="es-ES" altLang="en-US"/>
              <a:pPr/>
              <a:t>8</a:t>
            </a:fld>
            <a:endParaRPr lang="es-ES" altLang="en-US"/>
          </a:p>
        </p:txBody>
      </p:sp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>
          <a:xfrm>
            <a:off x="-324544" y="-90264"/>
            <a:ext cx="8229600" cy="1143000"/>
          </a:xfrm>
        </p:spPr>
        <p:txBody>
          <a:bodyPr>
            <a:normAutofit/>
          </a:bodyPr>
          <a:lstStyle/>
          <a:p>
            <a:r>
              <a:rPr lang="es-ES" sz="4000" dirty="0">
                <a:solidFill>
                  <a:schemeClr val="bg1"/>
                </a:solidFill>
              </a:rPr>
              <a:t>Modelo de generación de la voz</a:t>
            </a:r>
          </a:p>
        </p:txBody>
      </p:sp>
      <p:graphicFrame>
        <p:nvGraphicFramePr>
          <p:cNvPr id="396292" name="Object 4"/>
          <p:cNvGraphicFramePr>
            <a:graphicFrameLocks noChangeAspect="1"/>
          </p:cNvGraphicFramePr>
          <p:nvPr>
            <p:ph idx="1"/>
          </p:nvPr>
        </p:nvGraphicFramePr>
        <p:xfrm>
          <a:off x="1852613" y="1268413"/>
          <a:ext cx="5400675" cy="4597400"/>
        </p:xfrm>
        <a:graphic>
          <a:graphicData uri="http://schemas.openxmlformats.org/presentationml/2006/ole">
            <p:oleObj spid="_x0000_s1026" name="Imagen de mapa de bits" r:id="rId3" imgW="3821711" imgH="3252336" progId="PBrush">
              <p:embed/>
            </p:oleObj>
          </a:graphicData>
        </a:graphic>
      </p:graphicFrame>
      <p:sp>
        <p:nvSpPr>
          <p:cNvPr id="396294" name="Text Box 6"/>
          <p:cNvSpPr txBox="1">
            <a:spLocks noChangeArrowheads="1"/>
          </p:cNvSpPr>
          <p:nvPr/>
        </p:nvSpPr>
        <p:spPr bwMode="auto">
          <a:xfrm>
            <a:off x="6732588" y="2214563"/>
            <a:ext cx="2249487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Sonidos vocales,</a:t>
            </a:r>
          </a:p>
          <a:p>
            <a:pPr>
              <a:spcBef>
                <a:spcPct val="50000"/>
              </a:spcBef>
            </a:pPr>
            <a:r>
              <a:rPr lang="es-ES" i="1"/>
              <a:t>pitch</a:t>
            </a:r>
          </a:p>
        </p:txBody>
      </p:sp>
      <p:sp>
        <p:nvSpPr>
          <p:cNvPr id="396295" name="Text Box 7"/>
          <p:cNvSpPr txBox="1">
            <a:spLocks noChangeArrowheads="1"/>
          </p:cNvSpPr>
          <p:nvPr/>
        </p:nvSpPr>
        <p:spPr bwMode="auto">
          <a:xfrm>
            <a:off x="6777038" y="4413250"/>
            <a:ext cx="22494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Sonidos no vocales</a:t>
            </a:r>
          </a:p>
        </p:txBody>
      </p:sp>
      <p:sp>
        <p:nvSpPr>
          <p:cNvPr id="396296" name="Text Box 8"/>
          <p:cNvSpPr txBox="1">
            <a:spLocks noChangeArrowheads="1"/>
          </p:cNvSpPr>
          <p:nvPr/>
        </p:nvSpPr>
        <p:spPr bwMode="auto">
          <a:xfrm>
            <a:off x="893763" y="6021288"/>
            <a:ext cx="73167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dirty="0"/>
              <a:t>Figura extraída de “Digital </a:t>
            </a:r>
            <a:r>
              <a:rPr lang="es-ES" dirty="0" err="1"/>
              <a:t>Speech</a:t>
            </a:r>
            <a:r>
              <a:rPr lang="es-ES" dirty="0"/>
              <a:t> </a:t>
            </a:r>
            <a:r>
              <a:rPr lang="es-ES" dirty="0" err="1"/>
              <a:t>Coding</a:t>
            </a:r>
            <a:r>
              <a:rPr lang="es-ES" dirty="0"/>
              <a:t>”, </a:t>
            </a:r>
            <a:r>
              <a:rPr lang="es-ES" dirty="0" err="1"/>
              <a:t>Kondoz</a:t>
            </a:r>
            <a:r>
              <a:rPr lang="es-E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D5CB5-F3B3-4B73-991A-3F75322B8F25}" type="slidenum">
              <a:rPr lang="es-ES" altLang="en-US"/>
              <a:pPr/>
              <a:t>9</a:t>
            </a:fld>
            <a:endParaRPr lang="es-ES" altLang="en-US"/>
          </a:p>
        </p:txBody>
      </p:sp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-27384"/>
            <a:ext cx="8229600" cy="1143000"/>
          </a:xfrm>
        </p:spPr>
        <p:txBody>
          <a:bodyPr>
            <a:normAutofit/>
          </a:bodyPr>
          <a:lstStyle/>
          <a:p>
            <a:r>
              <a:rPr lang="es-ES" sz="3800" dirty="0">
                <a:solidFill>
                  <a:schemeClr val="bg1"/>
                </a:solidFill>
              </a:rPr>
              <a:t>Modelo </a:t>
            </a:r>
            <a:r>
              <a:rPr lang="es-ES" sz="3800" dirty="0" smtClean="0">
                <a:solidFill>
                  <a:schemeClr val="bg1"/>
                </a:solidFill>
              </a:rPr>
              <a:t>matemático</a:t>
            </a:r>
            <a:endParaRPr lang="es-ES" sz="3800" dirty="0">
              <a:solidFill>
                <a:schemeClr val="bg1"/>
              </a:solidFill>
            </a:endParaRPr>
          </a:p>
        </p:txBody>
      </p:sp>
      <p:pic>
        <p:nvPicPr>
          <p:cNvPr id="403464" name="Picture 8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49933" y="1355725"/>
            <a:ext cx="5186363" cy="466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03465" name="Text Box 9"/>
          <p:cNvSpPr txBox="1">
            <a:spLocks noChangeArrowheads="1"/>
          </p:cNvSpPr>
          <p:nvPr/>
        </p:nvSpPr>
        <p:spPr bwMode="auto">
          <a:xfrm>
            <a:off x="567630" y="6086624"/>
            <a:ext cx="8324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 dirty="0"/>
              <a:t>Esta es una predicción de tiempo corto. Se usan únicamente 10 a 12 muestras .</a:t>
            </a:r>
          </a:p>
        </p:txBody>
      </p:sp>
      <p:sp>
        <p:nvSpPr>
          <p:cNvPr id="403466" name="Text Box 10"/>
          <p:cNvSpPr txBox="1">
            <a:spLocks noChangeArrowheads="1"/>
          </p:cNvSpPr>
          <p:nvPr/>
        </p:nvSpPr>
        <p:spPr bwMode="auto">
          <a:xfrm>
            <a:off x="5697538" y="1268413"/>
            <a:ext cx="14843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L=10 a 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Predicci\'on:&#10;$$&#10;\hat x[n] = \sum_{i=1}^L a_i x[n-i]&#10;$$&#10;Error de Predicci\'on:&#10;$$&#10;e[n] = x[n] - \hat x[n] = x[n] - \sum_{i=1}^L a_i x[n-i]&#10;$$&#10;$$&#10;E(z) = X(z)\left(1 - \sum_{i=1}^L a_i z^{-i}&#10;\right)&#10;$$&#10;S\'intesis de $x[n]$ usando $e[n]$:&#10;$$&#10;X(z) = \frac{E(z)}{\left(1 - \sum_{i=1}^L a_i z^{-i}&#10;\right)}&#10;$$&#10;&#10;&#10;\end{document}&#10;"/>
  <p:tag name="EXTERNALNAME" val="txp_fig"/>
  <p:tag name="BLEND" val="Falso"/>
  <p:tag name="TRANSPARENT" val="Falso"/>
  <p:tag name="KEEPFILES" val="Falso"/>
  <p:tag name="DEBUGPAUSE" val="Falso"/>
  <p:tag name="RESOLUTION" val="600"/>
  <p:tag name="TIMEOUT" val="(none)"/>
  <p:tag name="BOXWIDTH" val="456"/>
  <p:tag name="BOXHEIGHT" val="304"/>
  <p:tag name="BOXFONT" val="10"/>
  <p:tag name="BOXWRAP" val="Falso"/>
  <p:tag name="WORKAROUNDTRANSPARENCYBUG" val="Falso"/>
  <p:tag name="ALLOWFONTSUBSTITUTION" val="Falso"/>
  <p:tag name="BITMAPFORMAT" val="pngmono"/>
  <p:tag name="ORIGWIDTH" val="426"/>
  <p:tag name="PICTUREFILESIZE" val="45870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</TotalTime>
  <Words>952</Words>
  <Application>Microsoft Office PowerPoint</Application>
  <PresentationFormat>Presentación en pantalla (4:3)</PresentationFormat>
  <Paragraphs>247</Paragraphs>
  <Slides>22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4" baseType="lpstr">
      <vt:lpstr>Tema de Office</vt:lpstr>
      <vt:lpstr>Imagen de mapa de bits</vt:lpstr>
      <vt:lpstr>Biometría en TI: Aplicaciones de reconocimiento de personas mediante la voz y su aplicación a la industria de TI</vt:lpstr>
      <vt:lpstr>Contexto</vt:lpstr>
      <vt:lpstr>Diapositiva 3</vt:lpstr>
      <vt:lpstr>Objetivos</vt:lpstr>
      <vt:lpstr>Aplicaciones</vt:lpstr>
      <vt:lpstr>¿Cómo funciona?</vt:lpstr>
      <vt:lpstr>¿Cómo funciona?</vt:lpstr>
      <vt:lpstr>Modelo de generación de la voz</vt:lpstr>
      <vt:lpstr>Modelo matemático</vt:lpstr>
      <vt:lpstr>Modelo básico de síntesis</vt:lpstr>
      <vt:lpstr>Contribuciones</vt:lpstr>
      <vt:lpstr>Resultados</vt:lpstr>
      <vt:lpstr>Resultados</vt:lpstr>
      <vt:lpstr>Resultados</vt:lpstr>
      <vt:lpstr>Resultados</vt:lpstr>
      <vt:lpstr>Ejemplo Género</vt:lpstr>
      <vt:lpstr>Resultados</vt:lpstr>
      <vt:lpstr>Reconocimiento de Palabras</vt:lpstr>
      <vt:lpstr>Resultados</vt:lpstr>
      <vt:lpstr>Conclusiones y trabajo actual</vt:lpstr>
      <vt:lpstr>Concurso</vt:lpstr>
      <vt:lpstr>Contactos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Rediseño Ingeniería Informática</dc:title>
  <dc:creator>alvaro</dc:creator>
  <cp:lastModifiedBy>alvaro</cp:lastModifiedBy>
  <cp:revision>40</cp:revision>
  <dcterms:created xsi:type="dcterms:W3CDTF">2013-06-19T22:21:13Z</dcterms:created>
  <dcterms:modified xsi:type="dcterms:W3CDTF">2013-11-07T03:01:48Z</dcterms:modified>
</cp:coreProperties>
</file>