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2" r:id="rId2"/>
    <p:sldId id="259" r:id="rId3"/>
    <p:sldId id="261" r:id="rId4"/>
    <p:sldId id="292" r:id="rId5"/>
    <p:sldId id="263" r:id="rId6"/>
    <p:sldId id="265" r:id="rId7"/>
    <p:sldId id="293" r:id="rId8"/>
    <p:sldId id="264" r:id="rId9"/>
    <p:sldId id="266" r:id="rId10"/>
    <p:sldId id="267" r:id="rId11"/>
    <p:sldId id="268" r:id="rId12"/>
    <p:sldId id="298" r:id="rId13"/>
    <p:sldId id="290" r:id="rId14"/>
    <p:sldId id="269" r:id="rId15"/>
    <p:sldId id="294" r:id="rId16"/>
    <p:sldId id="295" r:id="rId17"/>
    <p:sldId id="296" r:id="rId18"/>
    <p:sldId id="291" r:id="rId19"/>
    <p:sldId id="287" r:id="rId20"/>
    <p:sldId id="299" r:id="rId21"/>
    <p:sldId id="289" r:id="rId22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EDF"/>
    <a:srgbClr val="478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83CCB-FE11-44D8-B23D-F005D8BC7D4F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8D4FB-AD22-4A56-8B84-0415469B39D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5943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19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19460" name="Rectangl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547F1DFF-9748-4893-8F6B-90E0735BDC2C}" type="slidenum">
              <a:rPr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20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21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8D4FB-AD22-4A56-8B84-0415469B39D0}" type="slidenum">
              <a:rPr lang="es-UY" smtClean="0"/>
              <a:t>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608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5271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348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009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6947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9535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9345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4762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8732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2171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0362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6944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24F84-4E11-4355-ADF9-627D3BBCF331}" type="datetimeFigureOut">
              <a:rPr lang="es-UY" smtClean="0"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5188D-DF23-4572-9318-274889707A3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6762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5.png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4.pn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11" Type="http://schemas.openxmlformats.org/officeDocument/2006/relationships/image" Target="../media/image29.jpeg"/><Relationship Id="rId5" Type="http://schemas.openxmlformats.org/officeDocument/2006/relationships/image" Target="../media/image24.jpeg"/><Relationship Id="rId10" Type="http://schemas.openxmlformats.org/officeDocument/2006/relationships/hyperlink" Target="http://www.google.com.uy/url?sa=i&amp;rct=j&amp;q=&amp;esrc=s&amp;frm=1&amp;source=images&amp;cd=&amp;cad=rja&amp;docid=AT7_zPYQoeuoCM&amp;tbnid=ZPFkp-tlFMP-8M:&amp;ved=0CAUQjRw&amp;url=http://www.tuinfopost.com/2012/07/06/dell-se-apodera-del-proveedor-de-software-quest/&amp;ei=es_NUerdLYmQ9QTcpIGwDw&amp;bvm=bv.48340889,bs.1,d.dmQ&amp;psig=AFQjCNHDXGuTPhZF3JkmhTYhHsO9-DqRaw&amp;ust=1372528860125807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5229200"/>
            <a:ext cx="9144000" cy="16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556792"/>
            <a:ext cx="9180512" cy="374441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0" y="0"/>
            <a:ext cx="9158699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296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Data </a:t>
            </a:r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Protection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647" y="1628800"/>
            <a:ext cx="342851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880" y="3431654"/>
            <a:ext cx="838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645" y="2006182"/>
            <a:ext cx="2289859" cy="3162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69" y="3861048"/>
            <a:ext cx="1581311" cy="19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094" y="3897052"/>
            <a:ext cx="1495551" cy="18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Disaster</a:t>
            </a:r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Recovery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71600" y="1013827"/>
            <a:ext cx="7272808" cy="830997"/>
          </a:xfrm>
          <a:prstGeom prst="rect">
            <a:avLst/>
          </a:prstGeom>
          <a:noFill/>
          <a:ln w="2540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El éxito de un plan de recuperación ante desastres es que sea rápido, seguro y a un costo razonable para el negocio</a:t>
            </a:r>
            <a:endParaRPr lang="es-UY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78135" y="2021939"/>
            <a:ext cx="8686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b="1" dirty="0" smtClean="0">
                <a:solidFill>
                  <a:srgbClr val="00B050"/>
                </a:solidFill>
              </a:rPr>
              <a:t>Es lo mismo backup que </a:t>
            </a:r>
            <a:r>
              <a:rPr lang="es-UY" sz="2400" b="1" dirty="0" err="1" smtClean="0">
                <a:solidFill>
                  <a:srgbClr val="00B050"/>
                </a:solidFill>
              </a:rPr>
              <a:t>disaster</a:t>
            </a:r>
            <a:r>
              <a:rPr lang="es-UY" sz="2400" b="1" dirty="0" smtClean="0">
                <a:solidFill>
                  <a:srgbClr val="00B050"/>
                </a:solidFill>
              </a:rPr>
              <a:t> recovery?</a:t>
            </a:r>
          </a:p>
          <a:p>
            <a:r>
              <a:rPr lang="es-UY" sz="600" dirty="0">
                <a:solidFill>
                  <a:schemeClr val="bg1"/>
                </a:solidFill>
              </a:rPr>
              <a:t>.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NO, el </a:t>
            </a:r>
            <a:r>
              <a:rPr lang="es-UY" dirty="0" err="1" smtClean="0"/>
              <a:t>disaster</a:t>
            </a:r>
            <a:r>
              <a:rPr lang="es-UY" dirty="0" smtClean="0"/>
              <a:t> recovery abarca mucho mas que solo el backup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2924944"/>
            <a:ext cx="7470576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b="1" dirty="0">
                <a:solidFill>
                  <a:srgbClr val="00B050"/>
                </a:solidFill>
              </a:rPr>
              <a:t>Que es entonces el </a:t>
            </a:r>
            <a:r>
              <a:rPr lang="es-UY" sz="2400" b="1" dirty="0" err="1">
                <a:solidFill>
                  <a:srgbClr val="00B050"/>
                </a:solidFill>
              </a:rPr>
              <a:t>disaster</a:t>
            </a:r>
            <a:r>
              <a:rPr lang="es-UY" sz="2400" b="1" dirty="0">
                <a:solidFill>
                  <a:srgbClr val="00B050"/>
                </a:solidFill>
              </a:rPr>
              <a:t> recovery?</a:t>
            </a:r>
          </a:p>
          <a:p>
            <a:r>
              <a:rPr lang="es-UY" sz="500" dirty="0" smtClean="0">
                <a:solidFill>
                  <a:schemeClr val="bg1"/>
                </a:solidFill>
              </a:rPr>
              <a:t>.</a:t>
            </a:r>
            <a:r>
              <a:rPr lang="es-UY" dirty="0"/>
              <a:t/>
            </a:r>
            <a:br>
              <a:rPr lang="es-UY" dirty="0"/>
            </a:br>
            <a:r>
              <a:rPr lang="es-UY" dirty="0"/>
              <a:t>Cada negocio va a tener su propio </a:t>
            </a:r>
            <a:r>
              <a:rPr lang="es-UY" dirty="0" err="1"/>
              <a:t>disaster</a:t>
            </a:r>
            <a:r>
              <a:rPr lang="es-UY" dirty="0"/>
              <a:t> recovery basado en las necesidades que posea. Algunos puntos genéricos son:</a:t>
            </a:r>
          </a:p>
          <a:p>
            <a:endParaRPr lang="es-UY" dirty="0"/>
          </a:p>
          <a:p>
            <a:r>
              <a:rPr lang="es-UY" dirty="0" smtClean="0"/>
              <a:t>- Definir RTO y RPO de cada proceso de negocio </a:t>
            </a:r>
          </a:p>
          <a:p>
            <a:r>
              <a:rPr lang="es-UY" dirty="0" smtClean="0"/>
              <a:t>- Documentar </a:t>
            </a:r>
            <a:r>
              <a:rPr lang="es-UY" dirty="0"/>
              <a:t>toda su </a:t>
            </a:r>
            <a:r>
              <a:rPr lang="es-UY" dirty="0" smtClean="0"/>
              <a:t>infraestructura</a:t>
            </a:r>
            <a:endParaRPr lang="es-UY" dirty="0"/>
          </a:p>
          <a:p>
            <a:r>
              <a:rPr lang="es-UY" dirty="0" smtClean="0"/>
              <a:t>- Documentar </a:t>
            </a:r>
            <a:r>
              <a:rPr lang="es-UY" dirty="0"/>
              <a:t>los procesos de backup y restauración</a:t>
            </a:r>
            <a:br>
              <a:rPr lang="es-UY" dirty="0"/>
            </a:br>
            <a:r>
              <a:rPr lang="es-UY" dirty="0" smtClean="0"/>
              <a:t>- Documentar </a:t>
            </a:r>
            <a:r>
              <a:rPr lang="es-UY" dirty="0"/>
              <a:t>los contactos de los proveedores</a:t>
            </a:r>
          </a:p>
          <a:p>
            <a:r>
              <a:rPr lang="es-UY" dirty="0" smtClean="0"/>
              <a:t>- Procedimientos </a:t>
            </a:r>
            <a:r>
              <a:rPr lang="es-UY" dirty="0"/>
              <a:t>de backup </a:t>
            </a:r>
            <a:r>
              <a:rPr lang="es-UY" dirty="0" err="1"/>
              <a:t>On</a:t>
            </a:r>
            <a:r>
              <a:rPr lang="es-UY" dirty="0"/>
              <a:t> </a:t>
            </a:r>
            <a:r>
              <a:rPr lang="es-UY" dirty="0" err="1"/>
              <a:t>site</a:t>
            </a:r>
            <a:r>
              <a:rPr lang="es-UY" dirty="0"/>
              <a:t> y Off </a:t>
            </a:r>
            <a:r>
              <a:rPr lang="es-UY" dirty="0" err="1"/>
              <a:t>Site</a:t>
            </a:r>
            <a:endParaRPr lang="es-UY" dirty="0"/>
          </a:p>
          <a:p>
            <a:r>
              <a:rPr lang="es-UY" dirty="0" smtClean="0"/>
              <a:t>- Testear </a:t>
            </a:r>
            <a:r>
              <a:rPr lang="es-UY" dirty="0" err="1"/>
              <a:t>periodicamente</a:t>
            </a:r>
            <a:r>
              <a:rPr lang="es-UY" dirty="0"/>
              <a:t> las restauraciones</a:t>
            </a:r>
          </a:p>
          <a:p>
            <a:r>
              <a:rPr lang="es-UY" dirty="0" smtClean="0"/>
              <a:t>- Ejecutar </a:t>
            </a:r>
            <a:r>
              <a:rPr lang="es-UY" dirty="0"/>
              <a:t>una prueba de contingencia completa anualmente</a:t>
            </a:r>
          </a:p>
          <a:p>
            <a:r>
              <a:rPr lang="es-UY" dirty="0" smtClean="0"/>
              <a:t>- Analizar </a:t>
            </a:r>
            <a:r>
              <a:rPr lang="es-UY" dirty="0"/>
              <a:t>y actualizar su plan anualmente</a:t>
            </a:r>
          </a:p>
        </p:txBody>
      </p:sp>
      <p:pic>
        <p:nvPicPr>
          <p:cNvPr id="11266" name="Picture 2" descr="https://encrypted-tbn0.gstatic.com/images?q=tbn:ANd9GcQv2eDFhbLBvk4r6jdDg4ugMTWB5Pi6xDRIhS8gDYUsRFtAK7y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587" y="423820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¿Por donde empezar?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10898" y="1340768"/>
            <a:ext cx="54492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b="1" dirty="0">
                <a:solidFill>
                  <a:srgbClr val="00B050"/>
                </a:solidFill>
              </a:rPr>
              <a:t>Recovery time </a:t>
            </a:r>
            <a:r>
              <a:rPr lang="es-UY" sz="2400" b="1" dirty="0" err="1">
                <a:solidFill>
                  <a:srgbClr val="00B050"/>
                </a:solidFill>
              </a:rPr>
              <a:t>objective</a:t>
            </a:r>
            <a:endParaRPr lang="es-UY" sz="2400" b="1" dirty="0">
              <a:solidFill>
                <a:srgbClr val="00B050"/>
              </a:solidFill>
            </a:endParaRPr>
          </a:p>
          <a:p>
            <a:r>
              <a:rPr lang="es-UY" sz="2400" dirty="0" smtClean="0"/>
              <a:t>(</a:t>
            </a:r>
            <a:r>
              <a:rPr lang="es-UY" sz="2400" dirty="0"/>
              <a:t>RTO): </a:t>
            </a:r>
            <a:r>
              <a:rPr lang="es-UY" sz="2400" dirty="0" smtClean="0"/>
              <a:t>Es el </a:t>
            </a:r>
            <a:r>
              <a:rPr lang="es-UY" sz="2400" dirty="0"/>
              <a:t>tiempo </a:t>
            </a:r>
            <a:r>
              <a:rPr lang="es-UY" sz="2400" dirty="0" smtClean="0"/>
              <a:t>en </a:t>
            </a:r>
            <a:r>
              <a:rPr lang="es-UY" sz="2400" dirty="0"/>
              <a:t>el que debe </a:t>
            </a:r>
            <a:r>
              <a:rPr lang="es-UY" sz="2400" dirty="0" smtClean="0"/>
              <a:t>ser un </a:t>
            </a:r>
            <a:r>
              <a:rPr lang="es-UY" sz="2400" b="1" dirty="0"/>
              <a:t>proceso de negocio</a:t>
            </a:r>
            <a:r>
              <a:rPr lang="es-UY" sz="2400" dirty="0"/>
              <a:t> </a:t>
            </a:r>
            <a:r>
              <a:rPr lang="es-UY" sz="2400" dirty="0" smtClean="0"/>
              <a:t>restaurado </a:t>
            </a:r>
            <a:r>
              <a:rPr lang="es-UY" sz="2400" dirty="0"/>
              <a:t>después de un desastre </a:t>
            </a:r>
            <a:r>
              <a:rPr lang="es-UY" sz="2400" dirty="0" smtClean="0"/>
              <a:t>o interrupción, </a:t>
            </a:r>
            <a:r>
              <a:rPr lang="es-UY" sz="2400" dirty="0"/>
              <a:t>con el fin de evitar consecuencias </a:t>
            </a:r>
            <a:r>
              <a:rPr lang="es-UY" sz="2400" b="1" dirty="0"/>
              <a:t>inaceptables</a:t>
            </a:r>
            <a:r>
              <a:rPr lang="es-UY" sz="2400" dirty="0"/>
              <a:t>, relacionadas con una ruptura en la </a:t>
            </a:r>
            <a:r>
              <a:rPr lang="es-UY" sz="2400" b="1" dirty="0"/>
              <a:t>continuidad del negocio</a:t>
            </a:r>
            <a:r>
              <a:rPr lang="es-UY" sz="2400" dirty="0"/>
              <a:t>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57560" y="4379620"/>
            <a:ext cx="565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b="1" dirty="0" smtClean="0">
                <a:solidFill>
                  <a:srgbClr val="00B050"/>
                </a:solidFill>
              </a:rPr>
              <a:t>Recovery Point </a:t>
            </a:r>
            <a:r>
              <a:rPr lang="es-UY" sz="2400" b="1" dirty="0" err="1" smtClean="0">
                <a:solidFill>
                  <a:srgbClr val="00B050"/>
                </a:solidFill>
              </a:rPr>
              <a:t>Objective</a:t>
            </a:r>
            <a:r>
              <a:rPr lang="es-UY" sz="2400" b="1" dirty="0" smtClean="0">
                <a:solidFill>
                  <a:srgbClr val="00B050"/>
                </a:solidFill>
              </a:rPr>
              <a:t> </a:t>
            </a:r>
            <a:r>
              <a:rPr lang="es-UY" sz="2400" dirty="0" smtClean="0"/>
              <a:t/>
            </a:r>
            <a:br>
              <a:rPr lang="es-UY" sz="2400" dirty="0" smtClean="0"/>
            </a:br>
            <a:r>
              <a:rPr lang="es-UY" sz="2400" dirty="0" smtClean="0"/>
              <a:t>(RPO):  Es el periodo máximo tolerable de información que se puede perder ante un desastre.</a:t>
            </a:r>
            <a:endParaRPr lang="es-UY" sz="2400" dirty="0"/>
          </a:p>
        </p:txBody>
      </p:sp>
      <p:pic>
        <p:nvPicPr>
          <p:cNvPr id="16" name="Picture 2" descr="http://www.plexstone.com/plex/wp-content/uploads/2012/04/2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80393"/>
            <a:ext cx="3420814" cy="342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68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Agenda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78135" y="1292567"/>
            <a:ext cx="8614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</a:t>
            </a:r>
            <a:r>
              <a:rPr lang="es-UY" sz="2400" dirty="0">
                <a:solidFill>
                  <a:schemeClr val="bg1">
                    <a:lumMod val="85000"/>
                  </a:schemeClr>
                </a:solidFill>
              </a:rPr>
              <a:t>En que etapa de la virtualización se encuentra mi </a:t>
            </a:r>
            <a:r>
              <a:rPr lang="es-UY" sz="2400" dirty="0" err="1">
                <a:solidFill>
                  <a:schemeClr val="bg1">
                    <a:lumMod val="85000"/>
                  </a:schemeClr>
                </a:solidFill>
              </a:rPr>
              <a:t>datacenter</a:t>
            </a: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¿Con que herramientas cuento para protegerlo?</a:t>
            </a:r>
          </a:p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¿Cómo me facilita la virtualización mi plan de contingencia?</a:t>
            </a:r>
            <a:endParaRPr lang="es-UY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Protección de ambientes Vmware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016895"/>
            <a:ext cx="3142668" cy="793121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79712" y="1340768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600" dirty="0" smtClean="0"/>
              <a:t>VDP y </a:t>
            </a:r>
            <a:r>
              <a:rPr lang="es-UY" sz="3600" dirty="0" err="1" smtClean="0"/>
              <a:t>Vsphere</a:t>
            </a:r>
            <a:r>
              <a:rPr lang="es-UY" sz="3600" dirty="0" smtClean="0"/>
              <a:t> </a:t>
            </a:r>
            <a:r>
              <a:rPr lang="es-UY" sz="3600" dirty="0" err="1" smtClean="0"/>
              <a:t>replication</a:t>
            </a:r>
            <a:endParaRPr lang="es-UY" sz="3600" dirty="0"/>
          </a:p>
        </p:txBody>
      </p:sp>
      <p:pic>
        <p:nvPicPr>
          <p:cNvPr id="5124" name="Picture 4" descr="http://img.veeam.com/newsroom/graphics/veeam_modern_data_protection_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1" y="3211120"/>
            <a:ext cx="3816424" cy="146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secureit.cl/images/Symantec-BackupExec-np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80928"/>
            <a:ext cx="3466356" cy="28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81" y="4944113"/>
            <a:ext cx="3657469" cy="14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593" y="5438445"/>
            <a:ext cx="23812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Protección de ambientes Hyper-v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5656" y="980728"/>
            <a:ext cx="68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dirty="0" smtClean="0"/>
              <a:t>DPM y windows </a:t>
            </a:r>
            <a:r>
              <a:rPr lang="es-UY" sz="3600" dirty="0" err="1" smtClean="0"/>
              <a:t>replication</a:t>
            </a:r>
            <a:endParaRPr lang="es-UY" sz="3600" dirty="0"/>
          </a:p>
        </p:txBody>
      </p:sp>
      <p:pic>
        <p:nvPicPr>
          <p:cNvPr id="5124" name="Picture 4" descr="http://img.veeam.com/newsroom/graphics/veeam_modern_data_protection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1" y="3211120"/>
            <a:ext cx="3816424" cy="146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secureit.cl/images/Symantec-BackupExec-np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116" y="3000196"/>
            <a:ext cx="3466356" cy="28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53136"/>
            <a:ext cx="3657469" cy="14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445224"/>
            <a:ext cx="23812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http://1.bp.blogspot.com/-XtIE-kgWlu4/UcRiWCC654I/AAAAAAAACNo/eZWUbxekT0o/s1600/ws2012hyperv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50050"/>
            <a:ext cx="3309725" cy="127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03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Veeam</a:t>
            </a:r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backup y </a:t>
            </a:r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replicacion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http://img.veeam.com/newsroom/graphics/veeam_modern_data_protection_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14" y="1412776"/>
            <a:ext cx="7375754" cy="283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4.bp.blogspot.com/-iR-KzAklMqI/UXcF-6ah5WI/AAAAAAAABzE/0jZczB3uF2I/s1600/vmware-hyperv-pic-countdow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365104"/>
            <a:ext cx="33337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00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115616" y="179929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Las mejores opciones para </a:t>
            </a:r>
            <a:r>
              <a:rPr lang="es-UY" sz="28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ambientes </a:t>
            </a:r>
            <a:r>
              <a:rPr lang="es-UY" sz="28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mixtos</a:t>
            </a:r>
            <a:endParaRPr lang="es-UY" sz="28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http://secureit.cl/images/Symantec-BackupExec-n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124" y="1052736"/>
            <a:ext cx="3466356" cy="28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03" y="1268760"/>
            <a:ext cx="479593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97690"/>
            <a:ext cx="4498873" cy="176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http://4.bp.blogspot.com/-iR-KzAklMqI/UXcF-6ah5WI/AAAAAAAABzE/0jZczB3uF2I/s1600/vmware-hyperv-pic-countdow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835" y="4151734"/>
            <a:ext cx="33337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65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Agenda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78135" y="1292567"/>
            <a:ext cx="8614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</a:t>
            </a:r>
            <a:r>
              <a:rPr lang="es-UY" sz="2400" dirty="0">
                <a:solidFill>
                  <a:schemeClr val="bg1">
                    <a:lumMod val="85000"/>
                  </a:schemeClr>
                </a:solidFill>
              </a:rPr>
              <a:t>En que etapa de la virtualización se encuentra mi </a:t>
            </a:r>
            <a:r>
              <a:rPr lang="es-UY" sz="2400" dirty="0" err="1">
                <a:solidFill>
                  <a:schemeClr val="bg1">
                    <a:lumMod val="85000"/>
                  </a:schemeClr>
                </a:solidFill>
              </a:rPr>
              <a:t>datacenter</a:t>
            </a: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¿Con que herramientas cuento para protegerlo?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¿Cómo me facilita la virtualización mi plan de contingencia?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16322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187624" y="-27384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i="1" dirty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¿Cómo me facilita la virtualización mi plan de contingencia?</a:t>
            </a: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http://prestamo.com.ar/wp-content/uploads/2012/11/C%C3%B3mo-pedir-un-cr%C3%A9dito-en-Rapido-y-Facil-Argentin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266700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abrirnegocio.com/wp-content/uploads/2012/04/bienestar_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52736"/>
            <a:ext cx="1802904" cy="257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78135" y="1196752"/>
            <a:ext cx="5734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2400" dirty="0" smtClean="0"/>
              <a:t>Me permite automatizar mis planes de contingencia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Me permite respaldar VM con todo lo que ahí reside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Me permite replicar VM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Me facilita el testeo de los planes de contingencia</a:t>
            </a:r>
          </a:p>
          <a:p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 txBox="1">
            <a:spLocks/>
          </p:cNvSpPr>
          <p:nvPr/>
        </p:nvSpPr>
        <p:spPr bwMode="auto">
          <a:xfrm>
            <a:off x="5724526" y="6070468"/>
            <a:ext cx="33448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es-UY" sz="2000" dirty="0">
                <a:solidFill>
                  <a:srgbClr val="FFFFFF"/>
                </a:solidFill>
                <a:latin typeface="Calibri" pitchFamily="34" charset="0"/>
              </a:rPr>
              <a:t>Andre Paris                                                       </a:t>
            </a:r>
            <a:br>
              <a:rPr lang="es-UY" sz="2000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s-UY" sz="2000" dirty="0" err="1">
                <a:solidFill>
                  <a:srgbClr val="FFFFFF"/>
                </a:solidFill>
                <a:latin typeface="Calibri" pitchFamily="34" charset="0"/>
              </a:rPr>
              <a:t>Technical</a:t>
            </a:r>
            <a:r>
              <a:rPr lang="es-UY" sz="2000" dirty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s-UY" sz="2000" dirty="0" err="1">
                <a:solidFill>
                  <a:srgbClr val="FFFFFF"/>
                </a:solidFill>
                <a:latin typeface="Calibri" pitchFamily="34" charset="0"/>
              </a:rPr>
              <a:t>Architect</a:t>
            </a:r>
            <a:endParaRPr lang="es-UY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221088"/>
            <a:ext cx="2123728" cy="1062880"/>
          </a:xfrm>
          <a:prstGeom prst="rect">
            <a:avLst/>
          </a:prstGeom>
          <a:solidFill>
            <a:srgbClr val="41A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rgbClr val="41AEDF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5373216"/>
            <a:ext cx="2123728" cy="15121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9 Rectángulo"/>
          <p:cNvSpPr/>
          <p:nvPr/>
        </p:nvSpPr>
        <p:spPr>
          <a:xfrm>
            <a:off x="2195735" y="5373216"/>
            <a:ext cx="6948265" cy="15121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10 Rectángulo"/>
          <p:cNvSpPr/>
          <p:nvPr/>
        </p:nvSpPr>
        <p:spPr>
          <a:xfrm>
            <a:off x="2195736" y="4221088"/>
            <a:ext cx="6948265" cy="1062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4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57" y="5733256"/>
            <a:ext cx="19097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2195736" y="4489956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i="1" dirty="0" smtClean="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Como </a:t>
            </a:r>
            <a:r>
              <a:rPr lang="es-UY" sz="2800" b="1" i="1" dirty="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proteger mi ambiente </a:t>
            </a:r>
            <a:r>
              <a:rPr lang="es-UY" sz="2800" b="1" i="1" dirty="0" err="1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virtualizado</a:t>
            </a:r>
            <a:endParaRPr lang="es-UY" sz="2800" b="1" i="1" dirty="0">
              <a:solidFill>
                <a:schemeClr val="bg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5800036" y="6093296"/>
            <a:ext cx="324036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s-UY" sz="2000" dirty="0">
                <a:solidFill>
                  <a:srgbClr val="FFFFFF"/>
                </a:solidFill>
                <a:latin typeface="Calibri" pitchFamily="34" charset="0"/>
              </a:rPr>
              <a:t>Andre </a:t>
            </a:r>
            <a:r>
              <a:rPr lang="es-UY" sz="2000" dirty="0" smtClean="0">
                <a:solidFill>
                  <a:srgbClr val="FFFFFF"/>
                </a:solidFill>
                <a:latin typeface="Calibri" pitchFamily="34" charset="0"/>
              </a:rPr>
              <a:t>Paris</a:t>
            </a:r>
            <a:br>
              <a:rPr lang="es-UY" sz="2000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s-UY" dirty="0" err="1" smtClean="0">
                <a:solidFill>
                  <a:srgbClr val="FFFFFF"/>
                </a:solidFill>
                <a:latin typeface="Calibri" pitchFamily="34" charset="0"/>
              </a:rPr>
              <a:t>Virtualization</a:t>
            </a:r>
            <a:r>
              <a:rPr lang="es-UY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s-UY" dirty="0" err="1" smtClean="0">
                <a:solidFill>
                  <a:srgbClr val="FFFFFF"/>
                </a:solidFill>
                <a:latin typeface="Calibri" pitchFamily="34" charset="0"/>
              </a:rPr>
              <a:t>Technical</a:t>
            </a:r>
            <a:r>
              <a:rPr lang="es-UY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s-UY" dirty="0" err="1" smtClean="0">
                <a:solidFill>
                  <a:srgbClr val="FFFFFF"/>
                </a:solidFill>
                <a:latin typeface="Calibri" pitchFamily="34" charset="0"/>
              </a:rPr>
              <a:t>Architect</a:t>
            </a:r>
            <a:endParaRPr lang="es-UY" sz="2000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r" eaLnBrk="1" hangingPunct="1"/>
            <a:r>
              <a:rPr lang="es-UY" sz="1400" dirty="0" smtClean="0">
                <a:solidFill>
                  <a:srgbClr val="FFFFFF"/>
                </a:solidFill>
                <a:latin typeface="Calibri" pitchFamily="34" charset="0"/>
              </a:rPr>
              <a:t>andre.paris@arnaldocastro.com.uy</a:t>
            </a:r>
            <a:endParaRPr lang="es-UY" sz="14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3314" name="Picture 2" descr="http://windowsitpro.com/site-files/windowsitpro.com/files/imagecache/large_img/uploads/2013/07/data-storage-backup-restore595x3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" y="-1"/>
            <a:ext cx="9140597" cy="427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415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115616" y="16947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i="1" dirty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¿Cómo </a:t>
            </a:r>
            <a:r>
              <a:rPr lang="es-UY" sz="28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podemos ayudar?</a:t>
            </a:r>
            <a:endParaRPr lang="es-UY" sz="28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362228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199598" y="1772816"/>
            <a:ext cx="5236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 smtClean="0"/>
              <a:t>- Servicio </a:t>
            </a:r>
            <a:r>
              <a:rPr lang="es-UY" sz="2400" dirty="0"/>
              <a:t>de consolidación de servidores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99598" y="2204864"/>
            <a:ext cx="3799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 smtClean="0"/>
              <a:t>- Virtualización </a:t>
            </a:r>
            <a:r>
              <a:rPr lang="es-UY" sz="2400" dirty="0"/>
              <a:t>de escritorios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99598" y="2634466"/>
            <a:ext cx="5236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 smtClean="0"/>
              <a:t>- Servicio </a:t>
            </a:r>
            <a:r>
              <a:rPr lang="es-UY" sz="2400" dirty="0"/>
              <a:t>de diseño de un plan de DRP </a:t>
            </a:r>
            <a:r>
              <a:rPr lang="es-UY" sz="2400" dirty="0" smtClean="0"/>
              <a:t>  para </a:t>
            </a:r>
            <a:r>
              <a:rPr lang="es-UY" sz="2400" dirty="0"/>
              <a:t>su ambiente </a:t>
            </a:r>
            <a:r>
              <a:rPr lang="es-UY" sz="2400" dirty="0" err="1"/>
              <a:t>virtualizado</a:t>
            </a:r>
            <a:endParaRPr lang="es-UY" sz="2400" dirty="0"/>
          </a:p>
        </p:txBody>
      </p:sp>
      <p:pic>
        <p:nvPicPr>
          <p:cNvPr id="18" name="17 Imagen" descr="http://www.dct-software.com/oracl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128613"/>
            <a:ext cx="2009323" cy="629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18 Imagen" descr="http://www.insecure.cl/files-web/image/Citrix/image_citrix_corporate_log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68" y="4147991"/>
            <a:ext cx="1786905" cy="637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19 Imagen" descr="http://globedia.com/imagenes/noticias/2013/1/8/windows-server-2012-hyper-sombra-vmware_1_1522868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016" y="1851670"/>
            <a:ext cx="2160463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20 Imagen" descr="http://t1.gstatic.com/images?q=tbn:ANd9GcThG4P61Icdoea_PT9cSDMC8c5mlQB9M3myaLRQlZg_H0w0CBTP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116" y="2848749"/>
            <a:ext cx="2111221" cy="46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0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56" y="1179607"/>
            <a:ext cx="2556321" cy="662771"/>
          </a:xfrm>
          <a:prstGeom prst="rect">
            <a:avLst/>
          </a:prstGeom>
        </p:spPr>
      </p:pic>
      <p:sp>
        <p:nvSpPr>
          <p:cNvPr id="23" name="22 Rectángulo"/>
          <p:cNvSpPr/>
          <p:nvPr/>
        </p:nvSpPr>
        <p:spPr>
          <a:xfrm>
            <a:off x="199598" y="339009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UY" sz="2400" dirty="0" smtClean="0"/>
              <a:t>- Chequeo </a:t>
            </a:r>
            <a:r>
              <a:rPr lang="es-UY" sz="2400" dirty="0"/>
              <a:t>del estado de salud de su ambiente </a:t>
            </a:r>
            <a:r>
              <a:rPr lang="es-UY" sz="2400" dirty="0" smtClean="0"/>
              <a:t>  </a:t>
            </a:r>
            <a:r>
              <a:rPr lang="es-UY" sz="2400" dirty="0" err="1" smtClean="0"/>
              <a:t>virtualizado</a:t>
            </a:r>
            <a:endParaRPr lang="es-UY" sz="2400" dirty="0"/>
          </a:p>
        </p:txBody>
      </p:sp>
      <p:sp>
        <p:nvSpPr>
          <p:cNvPr id="24" name="23 Rectángulo"/>
          <p:cNvSpPr/>
          <p:nvPr/>
        </p:nvSpPr>
        <p:spPr>
          <a:xfrm>
            <a:off x="199598" y="4119463"/>
            <a:ext cx="3592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 smtClean="0"/>
              <a:t>- </a:t>
            </a:r>
            <a:r>
              <a:rPr lang="es-UY" sz="2400" dirty="0" err="1" smtClean="0"/>
              <a:t>Upgrade</a:t>
            </a:r>
            <a:r>
              <a:rPr lang="es-UY" sz="2400" dirty="0" smtClean="0"/>
              <a:t> </a:t>
            </a:r>
            <a:r>
              <a:rPr lang="es-UY" sz="2400" dirty="0"/>
              <a:t>de su plataforma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199598" y="461422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UY" sz="2400" dirty="0" smtClean="0"/>
              <a:t>- Entrenamiento </a:t>
            </a:r>
            <a:r>
              <a:rPr lang="es-UY" sz="2400" dirty="0"/>
              <a:t>básico y avanzado sobre las plataformas soportadas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199598" y="5487615"/>
            <a:ext cx="457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 smtClean="0"/>
              <a:t>- Soporte </a:t>
            </a:r>
            <a:r>
              <a:rPr lang="es-UY" sz="2400" dirty="0"/>
              <a:t>del ambiente </a:t>
            </a:r>
            <a:r>
              <a:rPr lang="es-UY" sz="2400" dirty="0" err="1"/>
              <a:t>virtualizado</a:t>
            </a:r>
            <a:endParaRPr lang="es-UY" sz="2400" dirty="0"/>
          </a:p>
        </p:txBody>
      </p:sp>
      <p:pic>
        <p:nvPicPr>
          <p:cNvPr id="27" name="Picture 4" descr="http://tuinfopost.com/wp-content/uploads/2012/07/Dell-QuestSoftware-Logo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981" y="3460544"/>
            <a:ext cx="1619672" cy="132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3 CuadroTexto"/>
          <p:cNvSpPr txBox="1">
            <a:spLocks noChangeArrowheads="1"/>
          </p:cNvSpPr>
          <p:nvPr/>
        </p:nvSpPr>
        <p:spPr bwMode="auto">
          <a:xfrm>
            <a:off x="179512" y="1188041"/>
            <a:ext cx="45984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es-UY" sz="3200" b="1" dirty="0" smtClean="0">
                <a:solidFill>
                  <a:srgbClr val="00B050"/>
                </a:solidFill>
                <a:latin typeface="Calibri" pitchFamily="34" charset="0"/>
              </a:rPr>
              <a:t>Servicios de </a:t>
            </a:r>
            <a:r>
              <a:rPr lang="es-UY" sz="3200" b="1" dirty="0" smtClean="0">
                <a:solidFill>
                  <a:srgbClr val="00B050"/>
                </a:solidFill>
                <a:latin typeface="Calibri" pitchFamily="34" charset="0"/>
              </a:rPr>
              <a:t>Virtualización</a:t>
            </a:r>
            <a:endParaRPr lang="es-UY" sz="3200" b="1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1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23" grpId="0"/>
      <p:bldP spid="24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Preguntas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iStock_000003915234Medium.jpg"/>
          <p:cNvPicPr>
            <a:picLocks noChangeAspect="1"/>
          </p:cNvPicPr>
          <p:nvPr/>
        </p:nvPicPr>
        <p:blipFill>
          <a:blip r:embed="rId5" cstate="print"/>
          <a:srcRect l="12719" t="2660" r="5369" b="3859"/>
          <a:stretch>
            <a:fillRect/>
          </a:stretch>
        </p:blipFill>
        <p:spPr>
          <a:xfrm>
            <a:off x="2820660" y="1842457"/>
            <a:ext cx="4199612" cy="374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Agenda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78135" y="1292567"/>
            <a:ext cx="8614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2400" dirty="0" smtClean="0"/>
              <a:t>¿</a:t>
            </a:r>
            <a:r>
              <a:rPr lang="es-UY" sz="2400" dirty="0"/>
              <a:t>En que etapa de la virtualización se encuentra mi </a:t>
            </a:r>
            <a:r>
              <a:rPr lang="es-UY" sz="2400" dirty="0" err="1"/>
              <a:t>datacenter</a:t>
            </a:r>
            <a:r>
              <a:rPr lang="es-UY" sz="2400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¿Con que herramientas cuento para protegerlo?</a:t>
            </a:r>
          </a:p>
          <a:p>
            <a:pPr marL="285750" indent="-285750">
              <a:buFontTx/>
              <a:buChar char="-"/>
            </a:pPr>
            <a:r>
              <a:rPr lang="es-UY" sz="2400" dirty="0" smtClean="0"/>
              <a:t>¿Cómo me facilita la virtualización mi plan de contingencia?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18829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Agenda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78135" y="1292567"/>
            <a:ext cx="8614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2400" dirty="0" smtClean="0"/>
              <a:t>¿</a:t>
            </a:r>
            <a:r>
              <a:rPr lang="es-UY" sz="2400" dirty="0"/>
              <a:t>En que etapa de la virtualización se encuentra mi </a:t>
            </a:r>
            <a:r>
              <a:rPr lang="es-UY" sz="2400" dirty="0" err="1"/>
              <a:t>datacenter</a:t>
            </a:r>
            <a:r>
              <a:rPr lang="es-UY" sz="2400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¿Con que herramientas cuento para protegerlo?</a:t>
            </a:r>
          </a:p>
          <a:p>
            <a:pPr marL="285750" indent="-285750">
              <a:buFontTx/>
              <a:buChar char="-"/>
            </a:pPr>
            <a:r>
              <a:rPr lang="es-UY" sz="2400" dirty="0" smtClean="0">
                <a:solidFill>
                  <a:schemeClr val="bg1">
                    <a:lumMod val="85000"/>
                  </a:schemeClr>
                </a:solidFill>
              </a:rPr>
              <a:t>¿Cómo me facilita la virtualización mi plan de contingencia?</a:t>
            </a:r>
            <a:endParaRPr lang="es-UY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3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¿En </a:t>
            </a:r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que etapa estoy?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7544" y="1757590"/>
            <a:ext cx="1811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chemeClr val="bg1"/>
                </a:solidFill>
                <a:latin typeface="Calibri" pitchFamily="34" charset="0"/>
              </a:rPr>
              <a:t>Quienes Somos</a:t>
            </a:r>
            <a:endParaRPr lang="es-E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67544" y="4351575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chemeClr val="bg1"/>
                </a:solidFill>
                <a:latin typeface="Calibri" pitchFamily="34" charset="0"/>
              </a:rPr>
              <a:t>Visión</a:t>
            </a:r>
            <a:endParaRPr lang="es-E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9 Cheurón"/>
          <p:cNvSpPr/>
          <p:nvPr/>
        </p:nvSpPr>
        <p:spPr>
          <a:xfrm>
            <a:off x="670699" y="1556792"/>
            <a:ext cx="2808312" cy="3264366"/>
          </a:xfrm>
          <a:prstGeom prst="chevron">
            <a:avLst>
              <a:gd name="adj" fmla="val 14646"/>
            </a:avLst>
          </a:prstGeom>
          <a:solidFill>
            <a:srgbClr val="68A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2" name="11 Cheurón"/>
          <p:cNvSpPr/>
          <p:nvPr/>
        </p:nvSpPr>
        <p:spPr>
          <a:xfrm>
            <a:off x="3262987" y="1556792"/>
            <a:ext cx="2808312" cy="3264366"/>
          </a:xfrm>
          <a:prstGeom prst="chevron">
            <a:avLst>
              <a:gd name="adj" fmla="val 14646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6" name="15 Cheurón"/>
          <p:cNvSpPr/>
          <p:nvPr/>
        </p:nvSpPr>
        <p:spPr>
          <a:xfrm>
            <a:off x="5855275" y="1556792"/>
            <a:ext cx="2808312" cy="3264366"/>
          </a:xfrm>
          <a:prstGeom prst="chevron">
            <a:avLst>
              <a:gd name="adj" fmla="val 1464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7" name="16 Pentágono"/>
          <p:cNvSpPr/>
          <p:nvPr/>
        </p:nvSpPr>
        <p:spPr>
          <a:xfrm>
            <a:off x="680859" y="4860374"/>
            <a:ext cx="8136904" cy="954107"/>
          </a:xfrm>
          <a:prstGeom prst="homePlat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8" name="17 CuadroTexto"/>
          <p:cNvSpPr txBox="1"/>
          <p:nvPr/>
        </p:nvSpPr>
        <p:spPr>
          <a:xfrm>
            <a:off x="833393" y="1588150"/>
            <a:ext cx="221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b="1" dirty="0" smtClean="0">
                <a:solidFill>
                  <a:schemeClr val="bg1"/>
                </a:solidFill>
              </a:rPr>
              <a:t>CONSOLIDACION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623027" y="1588150"/>
            <a:ext cx="1997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b="1" dirty="0" smtClean="0">
                <a:solidFill>
                  <a:schemeClr val="bg1"/>
                </a:solidFill>
              </a:rPr>
              <a:t>BUSINESS CONTINUITY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317803" y="1608470"/>
            <a:ext cx="180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b="1" dirty="0" smtClean="0">
                <a:solidFill>
                  <a:schemeClr val="bg1"/>
                </a:solidFill>
              </a:rPr>
              <a:t>PRIVATE CLOUD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5619" y="5166062"/>
            <a:ext cx="3484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i="1" dirty="0" smtClean="0">
                <a:solidFill>
                  <a:schemeClr val="bg1"/>
                </a:solidFill>
              </a:rPr>
              <a:t>DESKTOP VIRTUALIZATION</a:t>
            </a:r>
            <a:endParaRPr lang="es-UY" sz="2000" b="1" i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562067" y="4860375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Movilidad</a:t>
            </a:r>
            <a:endParaRPr lang="es-UY" sz="14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Disminución de OPEX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La misma contingencia que para los servers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Mejor control de la información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074177" y="2365717"/>
            <a:ext cx="21888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Ahorro de energía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Ahorro en refrigeración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Disminución de CAPEX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Menos espacio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Mejor contingencia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Mas fácil de administrar</a:t>
            </a:r>
          </a:p>
          <a:p>
            <a:pPr marL="285750" indent="-285750">
              <a:buFontTx/>
              <a:buChar char="-"/>
            </a:pPr>
            <a:endParaRPr lang="es-UY" sz="1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23027" y="2380238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>
                <a:solidFill>
                  <a:schemeClr val="bg1"/>
                </a:solidFill>
              </a:rPr>
              <a:t>Virtualización de aplicaciones criticas</a:t>
            </a:r>
          </a:p>
          <a:p>
            <a:pPr marL="285750" indent="-285750">
              <a:buFontTx/>
              <a:buChar char="-"/>
            </a:pPr>
            <a:r>
              <a:rPr lang="es-UY" sz="1400" dirty="0">
                <a:solidFill>
                  <a:schemeClr val="bg1"/>
                </a:solidFill>
              </a:rPr>
              <a:t>Recuperación ante desastres</a:t>
            </a:r>
          </a:p>
          <a:p>
            <a:pPr marL="285750" indent="-285750">
              <a:buFontTx/>
              <a:buChar char="-"/>
            </a:pPr>
            <a:r>
              <a:rPr lang="es-UY" sz="1400" dirty="0">
                <a:solidFill>
                  <a:schemeClr val="bg1"/>
                </a:solidFill>
              </a:rPr>
              <a:t>Monitoreo proactivo</a:t>
            </a:r>
          </a:p>
          <a:p>
            <a:pPr marL="285750" indent="-285750">
              <a:buFontTx/>
              <a:buChar char="-"/>
            </a:pPr>
            <a:r>
              <a:rPr lang="es-UY" sz="1400" dirty="0">
                <a:solidFill>
                  <a:schemeClr val="bg1"/>
                </a:solidFill>
              </a:rPr>
              <a:t>Control del </a:t>
            </a:r>
            <a:r>
              <a:rPr lang="es-UY" sz="1400" dirty="0" smtClean="0">
                <a:solidFill>
                  <a:schemeClr val="bg1"/>
                </a:solidFill>
              </a:rPr>
              <a:t>crecimiento</a:t>
            </a:r>
            <a:endParaRPr lang="es-UY" sz="1400" dirty="0">
              <a:solidFill>
                <a:schemeClr val="bg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287323" y="2363976"/>
            <a:ext cx="23042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Automatización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Control de gastos por centro de costos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Control de rendimiento por aplicación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Seguridad</a:t>
            </a:r>
          </a:p>
          <a:p>
            <a:pPr marL="285750" indent="-285750">
              <a:buFontTx/>
              <a:buChar char="-"/>
            </a:pPr>
            <a:endParaRPr lang="es-UY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Business </a:t>
            </a:r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Continuity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0253" y="1760914"/>
            <a:ext cx="1811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chemeClr val="bg1"/>
                </a:solidFill>
                <a:latin typeface="Calibri" pitchFamily="34" charset="0"/>
              </a:rPr>
              <a:t>Quienes Somos</a:t>
            </a:r>
            <a:endParaRPr lang="es-E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70253" y="4354899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chemeClr val="bg1"/>
                </a:solidFill>
                <a:latin typeface="Calibri" pitchFamily="34" charset="0"/>
              </a:rPr>
              <a:t>Visión</a:t>
            </a:r>
            <a:endParaRPr lang="es-E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9 Cheurón"/>
          <p:cNvSpPr/>
          <p:nvPr/>
        </p:nvSpPr>
        <p:spPr>
          <a:xfrm>
            <a:off x="673408" y="1560116"/>
            <a:ext cx="2808312" cy="3264366"/>
          </a:xfrm>
          <a:prstGeom prst="chevron">
            <a:avLst>
              <a:gd name="adj" fmla="val 14646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2" name="11 Cheurón"/>
          <p:cNvSpPr/>
          <p:nvPr/>
        </p:nvSpPr>
        <p:spPr>
          <a:xfrm>
            <a:off x="3265696" y="1560116"/>
            <a:ext cx="2808312" cy="3264366"/>
          </a:xfrm>
          <a:prstGeom prst="chevron">
            <a:avLst>
              <a:gd name="adj" fmla="val 14646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6" name="15 Cheurón"/>
          <p:cNvSpPr/>
          <p:nvPr/>
        </p:nvSpPr>
        <p:spPr>
          <a:xfrm>
            <a:off x="5857984" y="1560116"/>
            <a:ext cx="2808312" cy="3264366"/>
          </a:xfrm>
          <a:prstGeom prst="chevron">
            <a:avLst>
              <a:gd name="adj" fmla="val 14646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7" name="16 Pentágono"/>
          <p:cNvSpPr/>
          <p:nvPr/>
        </p:nvSpPr>
        <p:spPr>
          <a:xfrm>
            <a:off x="683568" y="4863698"/>
            <a:ext cx="8136904" cy="954107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8" name="17 CuadroTexto"/>
          <p:cNvSpPr txBox="1"/>
          <p:nvPr/>
        </p:nvSpPr>
        <p:spPr>
          <a:xfrm>
            <a:off x="836102" y="1591474"/>
            <a:ext cx="221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b="1" dirty="0" smtClean="0">
                <a:solidFill>
                  <a:schemeClr val="bg1"/>
                </a:solidFill>
              </a:rPr>
              <a:t>CONSOLIDACION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625736" y="1591474"/>
            <a:ext cx="1997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b="1" dirty="0" smtClean="0">
                <a:solidFill>
                  <a:schemeClr val="bg1"/>
                </a:solidFill>
              </a:rPr>
              <a:t>BUSINESS CONTINUITY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320512" y="1611794"/>
            <a:ext cx="180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b="1" dirty="0" smtClean="0">
                <a:solidFill>
                  <a:schemeClr val="bg1"/>
                </a:solidFill>
              </a:rPr>
              <a:t>PRIVATE CLOUD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8328" y="5169386"/>
            <a:ext cx="3484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i="1" dirty="0" smtClean="0">
                <a:solidFill>
                  <a:schemeClr val="bg1"/>
                </a:solidFill>
              </a:rPr>
              <a:t>DESKTOP VIRTUALIZATION</a:t>
            </a:r>
            <a:endParaRPr lang="es-UY" sz="2000" b="1" i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564776" y="4863699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Movilidad</a:t>
            </a:r>
            <a:endParaRPr lang="es-UY" sz="14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Disminución de OPEX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La misma contingencia que para los servers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Mejor control de la información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076886" y="2369041"/>
            <a:ext cx="21888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Ahorro de energía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Ahorro en refrigeración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Disminución de CAPEX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Menos espacio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Mejor contingencia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Mas fácil de administrar</a:t>
            </a:r>
          </a:p>
          <a:p>
            <a:pPr marL="285750" indent="-285750">
              <a:buFontTx/>
              <a:buChar char="-"/>
            </a:pPr>
            <a:endParaRPr lang="es-UY" sz="1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25736" y="2383562"/>
            <a:ext cx="23042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Virtualización de aplicaciones criticas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Recuperación ante desastres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Monitoreo proactivo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Control del crecimiento</a:t>
            </a:r>
          </a:p>
          <a:p>
            <a:pPr marL="285750" indent="-285750">
              <a:buFontTx/>
              <a:buChar char="-"/>
            </a:pPr>
            <a:endParaRPr lang="es-UY" sz="1400" dirty="0">
              <a:solidFill>
                <a:schemeClr val="bg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290032" y="2367300"/>
            <a:ext cx="23042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Automatización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Control de gastos por centro de costos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Control de rendimiento por aplicación</a:t>
            </a:r>
          </a:p>
          <a:p>
            <a:pPr marL="285750" indent="-285750">
              <a:buFontTx/>
              <a:buChar char="-"/>
            </a:pPr>
            <a:r>
              <a:rPr lang="es-UY" sz="1400" dirty="0" smtClean="0">
                <a:solidFill>
                  <a:schemeClr val="bg1"/>
                </a:solidFill>
              </a:rPr>
              <a:t>Seguridad</a:t>
            </a:r>
          </a:p>
          <a:p>
            <a:pPr marL="285750" indent="-285750">
              <a:buFontTx/>
              <a:buChar char="-"/>
            </a:pPr>
            <a:endParaRPr lang="es-UY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¿Cual es el plan?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sdscinc.com/wp-content/uploads/2012/11/dilbert_disast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88966"/>
            <a:ext cx="4752528" cy="421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11560" y="5427221"/>
            <a:ext cx="7992888" cy="954107"/>
          </a:xfrm>
          <a:prstGeom prst="rect">
            <a:avLst/>
          </a:prstGeom>
          <a:noFill/>
          <a:ln w="57150" cap="rnd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UY" sz="2800" dirty="0" smtClean="0"/>
              <a:t>Diseñar un plan </a:t>
            </a:r>
            <a:r>
              <a:rPr lang="es-UY" sz="2800" dirty="0" smtClean="0"/>
              <a:t>intentando </a:t>
            </a:r>
            <a:r>
              <a:rPr lang="es-UY" sz="2800" dirty="0" smtClean="0"/>
              <a:t>que </a:t>
            </a:r>
            <a:r>
              <a:rPr lang="es-UY" sz="2800" dirty="0" smtClean="0"/>
              <a:t>este </a:t>
            </a:r>
            <a:r>
              <a:rPr lang="es-UY" sz="2800" dirty="0" smtClean="0"/>
              <a:t>sea lo mas homogéneo posible para todo nuestro </a:t>
            </a:r>
            <a:r>
              <a:rPr lang="es-UY" sz="2800" dirty="0" err="1" smtClean="0"/>
              <a:t>datacenter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338692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Que significa </a:t>
            </a:r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business</a:t>
            </a:r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s-UY" sz="3200" b="1" i="1" dirty="0" err="1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continuity</a:t>
            </a:r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?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Elipse"/>
          <p:cNvSpPr/>
          <p:nvPr/>
        </p:nvSpPr>
        <p:spPr>
          <a:xfrm>
            <a:off x="2843808" y="980728"/>
            <a:ext cx="3672408" cy="3672408"/>
          </a:xfrm>
          <a:prstGeom prst="ellipse">
            <a:avLst/>
          </a:pr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9 Elipse"/>
          <p:cNvSpPr/>
          <p:nvPr/>
        </p:nvSpPr>
        <p:spPr>
          <a:xfrm>
            <a:off x="1115616" y="2780928"/>
            <a:ext cx="3672408" cy="3672408"/>
          </a:xfrm>
          <a:prstGeom prst="ellipse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11 Elipse"/>
          <p:cNvSpPr/>
          <p:nvPr/>
        </p:nvSpPr>
        <p:spPr>
          <a:xfrm>
            <a:off x="4427984" y="2780928"/>
            <a:ext cx="3672408" cy="3672408"/>
          </a:xfrm>
          <a:prstGeom prst="ellipse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CuadroTexto"/>
          <p:cNvSpPr txBox="1"/>
          <p:nvPr/>
        </p:nvSpPr>
        <p:spPr>
          <a:xfrm>
            <a:off x="3419872" y="179662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dirty="0" smtClean="0">
                <a:solidFill>
                  <a:schemeClr val="bg1"/>
                </a:solidFill>
              </a:rPr>
              <a:t>High Availability</a:t>
            </a:r>
            <a:endParaRPr lang="es-UY" sz="3600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076056" y="4100879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dirty="0" smtClean="0">
                <a:solidFill>
                  <a:schemeClr val="bg1"/>
                </a:solidFill>
              </a:rPr>
              <a:t>Data </a:t>
            </a:r>
            <a:r>
              <a:rPr lang="es-UY" sz="3600" dirty="0" err="1" smtClean="0">
                <a:solidFill>
                  <a:schemeClr val="bg1"/>
                </a:solidFill>
              </a:rPr>
              <a:t>Protection</a:t>
            </a:r>
            <a:endParaRPr lang="es-UY" sz="3600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763688" y="4100879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dirty="0" err="1" smtClean="0">
                <a:solidFill>
                  <a:schemeClr val="bg1"/>
                </a:solidFill>
              </a:rPr>
              <a:t>Disaster</a:t>
            </a:r>
            <a:r>
              <a:rPr lang="es-UY" sz="3600" dirty="0" smtClean="0">
                <a:solidFill>
                  <a:schemeClr val="bg1"/>
                </a:solidFill>
              </a:rPr>
              <a:t> Recovery</a:t>
            </a:r>
            <a:endParaRPr lang="es-UY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2" grpId="0" animBg="1"/>
      <p:bldP spid="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331640" y="179929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b="1" i="1" dirty="0" smtClean="0">
                <a:solidFill>
                  <a:schemeClr val="tx2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High Availability</a:t>
            </a:r>
            <a:endParaRPr lang="es-UY" sz="3200" b="1" i="1" dirty="0">
              <a:solidFill>
                <a:schemeClr val="tx2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061864" y="813262"/>
            <a:ext cx="8082136" cy="45719"/>
          </a:xfrm>
          <a:prstGeom prst="rect">
            <a:avLst/>
          </a:prstGeom>
          <a:solidFill>
            <a:srgbClr val="41AED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120" cy="60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550192"/>
            <a:ext cx="1061864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Rectángulo"/>
          <p:cNvSpPr/>
          <p:nvPr/>
        </p:nvSpPr>
        <p:spPr>
          <a:xfrm>
            <a:off x="1061864" y="6550192"/>
            <a:ext cx="8082137" cy="263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5" name="Picture 3" descr="C:\Documents and Settings\acapretti\Escritorio\ACCSA\Comunicación y Marketing\Logos\Logos ACCSA\Logo ACCSA CMYK\Logo Alta\Isotipo-ACCSA bl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5" y="6578252"/>
            <a:ext cx="477441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484" y="1340768"/>
            <a:ext cx="3153700" cy="495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4211960" y="5013176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Hipervisor:</a:t>
            </a:r>
            <a:br>
              <a:rPr lang="es-UY" sz="2400" dirty="0" smtClean="0"/>
            </a:br>
            <a:r>
              <a:rPr lang="es-UY" sz="2400" dirty="0" smtClean="0"/>
              <a:t>Protecciones a nivel de VM</a:t>
            </a:r>
            <a:endParaRPr lang="es-UY" sz="2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139952" y="342901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Sistemas Operativos:</a:t>
            </a:r>
          </a:p>
          <a:p>
            <a:r>
              <a:rPr lang="es-UY" sz="2400" dirty="0" smtClean="0"/>
              <a:t>Clusters</a:t>
            </a:r>
            <a:endParaRPr lang="es-UY" sz="2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195060" y="1628800"/>
            <a:ext cx="383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Protecciones a nivel aplicación:</a:t>
            </a:r>
            <a:br>
              <a:rPr lang="es-UY" sz="2400" dirty="0" smtClean="0"/>
            </a:br>
            <a:r>
              <a:rPr lang="es-UY" sz="2400" dirty="0" smtClean="0"/>
              <a:t>Exchange, SQL, AD,IIS, </a:t>
            </a:r>
            <a:r>
              <a:rPr lang="es-UY" sz="2400" dirty="0" err="1" smtClean="0"/>
              <a:t>etc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12282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573</Words>
  <Application>Microsoft Office PowerPoint</Application>
  <PresentationFormat>Presentación en pantalla (4:3)</PresentationFormat>
  <Paragraphs>142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</dc:creator>
  <cp:lastModifiedBy>andre</cp:lastModifiedBy>
  <cp:revision>26</cp:revision>
  <dcterms:created xsi:type="dcterms:W3CDTF">2013-01-28T13:01:20Z</dcterms:created>
  <dcterms:modified xsi:type="dcterms:W3CDTF">2013-11-07T13:00:57Z</dcterms:modified>
</cp:coreProperties>
</file>