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259" r:id="rId3"/>
    <p:sldId id="261" r:id="rId4"/>
    <p:sldId id="277" r:id="rId5"/>
    <p:sldId id="278" r:id="rId6"/>
    <p:sldId id="276" r:id="rId7"/>
    <p:sldId id="264" r:id="rId8"/>
    <p:sldId id="265" r:id="rId9"/>
    <p:sldId id="267" r:id="rId10"/>
    <p:sldId id="268" r:id="rId11"/>
    <p:sldId id="269" r:id="rId12"/>
    <p:sldId id="271" r:id="rId13"/>
    <p:sldId id="270" r:id="rId14"/>
    <p:sldId id="274" r:id="rId15"/>
    <p:sldId id="266" r:id="rId16"/>
    <p:sldId id="272" r:id="rId17"/>
    <p:sldId id="279" r:id="rId18"/>
    <p:sldId id="280" r:id="rId19"/>
    <p:sldId id="275" r:id="rId20"/>
  </p:sldIdLst>
  <p:sldSz cx="9144000" cy="6858000" type="screen4x3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AEDF"/>
    <a:srgbClr val="478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83CCB-FE11-44D8-B23D-F005D8BC7D4F}" type="datetimeFigureOut">
              <a:rPr lang="es-UY" smtClean="0"/>
              <a:t>07/11/2013</a:t>
            </a:fld>
            <a:endParaRPr lang="es-UY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8D4FB-AD22-4A56-8B84-0415469B39D0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659435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D4FB-AD22-4A56-8B84-0415469B39D0}" type="slidenum">
              <a:rPr lang="es-UY" smtClean="0"/>
              <a:t>1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16084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D4FB-AD22-4A56-8B84-0415469B39D0}" type="slidenum">
              <a:rPr lang="es-UY" smtClean="0"/>
              <a:t>10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16084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D4FB-AD22-4A56-8B84-0415469B39D0}" type="slidenum">
              <a:rPr lang="es-UY" smtClean="0"/>
              <a:t>11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16084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D4FB-AD22-4A56-8B84-0415469B39D0}" type="slidenum">
              <a:rPr lang="es-UY" smtClean="0"/>
              <a:t>12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16084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D4FB-AD22-4A56-8B84-0415469B39D0}" type="slidenum">
              <a:rPr lang="es-UY" smtClean="0"/>
              <a:t>13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16084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D4FB-AD22-4A56-8B84-0415469B39D0}" type="slidenum">
              <a:rPr lang="es-UY" smtClean="0"/>
              <a:t>14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16084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D4FB-AD22-4A56-8B84-0415469B39D0}" type="slidenum">
              <a:rPr lang="es-UY" smtClean="0"/>
              <a:t>15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16084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D4FB-AD22-4A56-8B84-0415469B39D0}" type="slidenum">
              <a:rPr lang="es-UY" smtClean="0"/>
              <a:t>16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16084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D4FB-AD22-4A56-8B84-0415469B39D0}" type="slidenum">
              <a:rPr lang="es-UY" smtClean="0"/>
              <a:t>17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160842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D4FB-AD22-4A56-8B84-0415469B39D0}" type="slidenum">
              <a:rPr lang="es-UY" smtClean="0"/>
              <a:t>18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16084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D4FB-AD22-4A56-8B84-0415469B39D0}" type="slidenum">
              <a:rPr lang="es-UY" smtClean="0"/>
              <a:t>19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16084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smtClean="0"/>
          </a:p>
        </p:txBody>
      </p:sp>
      <p:sp>
        <p:nvSpPr>
          <p:cNvPr id="19460" name="Rectangl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547F1DFF-9748-4893-8F6B-90E0735BDC2C}" type="slidenum">
              <a:rPr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D4FB-AD22-4A56-8B84-0415469B39D0}" type="slidenum">
              <a:rPr lang="es-UY" smtClean="0"/>
              <a:t>3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16084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D4FB-AD22-4A56-8B84-0415469B39D0}" type="slidenum">
              <a:rPr lang="es-UY" smtClean="0"/>
              <a:t>4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16084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D4FB-AD22-4A56-8B84-0415469B39D0}" type="slidenum">
              <a:rPr lang="es-UY" smtClean="0"/>
              <a:t>5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16084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D4FB-AD22-4A56-8B84-0415469B39D0}" type="slidenum">
              <a:rPr lang="es-UY" smtClean="0"/>
              <a:t>6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16084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D4FB-AD22-4A56-8B84-0415469B39D0}" type="slidenum">
              <a:rPr lang="es-UY" smtClean="0"/>
              <a:t>7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16084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D4FB-AD22-4A56-8B84-0415469B39D0}" type="slidenum">
              <a:rPr lang="es-UY" smtClean="0"/>
              <a:t>8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16084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8D4FB-AD22-4A56-8B84-0415469B39D0}" type="slidenum">
              <a:rPr lang="es-UY" smtClean="0"/>
              <a:t>9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16084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4F84-4E11-4355-ADF9-627D3BBCF331}" type="datetimeFigureOut">
              <a:rPr lang="es-UY" smtClean="0"/>
              <a:t>07/11/2013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188D-DF23-4572-9318-274889707A3A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52712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4F84-4E11-4355-ADF9-627D3BBCF331}" type="datetimeFigureOut">
              <a:rPr lang="es-UY" smtClean="0"/>
              <a:t>07/11/2013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188D-DF23-4572-9318-274889707A3A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1348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4F84-4E11-4355-ADF9-627D3BBCF331}" type="datetimeFigureOut">
              <a:rPr lang="es-UY" smtClean="0"/>
              <a:t>07/11/2013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188D-DF23-4572-9318-274889707A3A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16009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4F84-4E11-4355-ADF9-627D3BBCF331}" type="datetimeFigureOut">
              <a:rPr lang="es-UY" smtClean="0"/>
              <a:t>07/11/2013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188D-DF23-4572-9318-274889707A3A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6947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4F84-4E11-4355-ADF9-627D3BBCF331}" type="datetimeFigureOut">
              <a:rPr lang="es-UY" smtClean="0"/>
              <a:t>07/11/2013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188D-DF23-4572-9318-274889707A3A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95351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4F84-4E11-4355-ADF9-627D3BBCF331}" type="datetimeFigureOut">
              <a:rPr lang="es-UY" smtClean="0"/>
              <a:t>07/11/2013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188D-DF23-4572-9318-274889707A3A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09345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4F84-4E11-4355-ADF9-627D3BBCF331}" type="datetimeFigureOut">
              <a:rPr lang="es-UY" smtClean="0"/>
              <a:t>07/11/2013</a:t>
            </a:fld>
            <a:endParaRPr lang="es-U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188D-DF23-4572-9318-274889707A3A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047623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4F84-4E11-4355-ADF9-627D3BBCF331}" type="datetimeFigureOut">
              <a:rPr lang="es-UY" smtClean="0"/>
              <a:t>07/11/2013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188D-DF23-4572-9318-274889707A3A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187320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4F84-4E11-4355-ADF9-627D3BBCF331}" type="datetimeFigureOut">
              <a:rPr lang="es-UY" smtClean="0"/>
              <a:t>07/11/2013</a:t>
            </a:fld>
            <a:endParaRPr lang="es-U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188D-DF23-4572-9318-274889707A3A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621710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4F84-4E11-4355-ADF9-627D3BBCF331}" type="datetimeFigureOut">
              <a:rPr lang="es-UY" smtClean="0"/>
              <a:t>07/11/2013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188D-DF23-4572-9318-274889707A3A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00362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4F84-4E11-4355-ADF9-627D3BBCF331}" type="datetimeFigureOut">
              <a:rPr lang="es-UY" smtClean="0"/>
              <a:t>07/11/2013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188D-DF23-4572-9318-274889707A3A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06944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24F84-4E11-4355-ADF9-627D3BBCF331}" type="datetimeFigureOut">
              <a:rPr lang="es-UY" smtClean="0"/>
              <a:t>07/11/2013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5188D-DF23-4572-9318-274889707A3A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66762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0" y="5229200"/>
            <a:ext cx="9144000" cy="16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556792"/>
            <a:ext cx="9180512" cy="3744416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0" y="0"/>
            <a:ext cx="9158699" cy="15567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42964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187624" y="118373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b="1" i="1" dirty="0" smtClean="0">
                <a:solidFill>
                  <a:schemeClr val="tx2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Aumento de la seguridad</a:t>
            </a:r>
            <a:endParaRPr lang="es-UY" sz="3200" b="1" i="1" dirty="0">
              <a:solidFill>
                <a:schemeClr val="tx2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 flipV="1">
            <a:off x="1061864" y="863001"/>
            <a:ext cx="8082136" cy="45719"/>
          </a:xfrm>
          <a:prstGeom prst="rect">
            <a:avLst/>
          </a:prstGeom>
          <a:solidFill>
            <a:srgbClr val="41AEDF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80120" cy="60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0" y="6550192"/>
            <a:ext cx="1061864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4" name="13 Rectángulo"/>
          <p:cNvSpPr/>
          <p:nvPr/>
        </p:nvSpPr>
        <p:spPr>
          <a:xfrm>
            <a:off x="1061864" y="6550192"/>
            <a:ext cx="8082137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5" name="Picture 3" descr="C:\Documents and Settings\acapretti\Escritorio\ACCSA\Comunicación y Marketing\Logos\Logos ACCSA\Logo ACCSA CMYK\Logo Alta\Isotipo-ACCSA blanc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5" y="6578252"/>
            <a:ext cx="477441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36564" y="1865131"/>
            <a:ext cx="8707437" cy="23622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Content Placeholder 24"/>
          <p:cNvSpPr txBox="1">
            <a:spLocks/>
          </p:cNvSpPr>
          <p:nvPr/>
        </p:nvSpPr>
        <p:spPr bwMode="auto">
          <a:xfrm>
            <a:off x="4499992" y="1382883"/>
            <a:ext cx="4464496" cy="382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>
                <a:srgbClr val="274C97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UY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Escalable para </a:t>
            </a:r>
            <a:r>
              <a:rPr kumimoji="0" lang="es-UY" sz="20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instalacion</a:t>
            </a:r>
            <a:r>
              <a:rPr lang="es-UY" sz="2000" kern="0" dirty="0" smtClean="0"/>
              <a:t>es a grandes escalas</a:t>
            </a:r>
            <a:endParaRPr kumimoji="0" lang="es-UY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>
                <a:srgbClr val="274C97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UY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Almacenamiento centralizado para todos los desktops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>
                <a:srgbClr val="274C97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s-UY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Conexiones</a:t>
            </a:r>
            <a:r>
              <a:rPr kumimoji="0" lang="es-UY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es-UY" sz="20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encriptadas</a:t>
            </a:r>
            <a:r>
              <a:rPr kumimoji="0" lang="es-UY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 por </a:t>
            </a:r>
            <a:r>
              <a:rPr kumimoji="0" lang="es-UY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SSL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>
                <a:srgbClr val="274C97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s-UY" sz="2000" kern="0" noProof="0" dirty="0" smtClean="0">
                <a:latin typeface="+mn-lt"/>
                <a:cs typeface="+mn-cs"/>
              </a:rPr>
              <a:t>Soporte para Single </a:t>
            </a:r>
            <a:r>
              <a:rPr lang="es-UY" sz="2000" kern="0" noProof="0" dirty="0" err="1" smtClean="0">
                <a:latin typeface="+mn-lt"/>
                <a:cs typeface="+mn-cs"/>
              </a:rPr>
              <a:t>Sign</a:t>
            </a:r>
            <a:r>
              <a:rPr lang="es-UY" sz="2000" kern="0" noProof="0" dirty="0" smtClean="0">
                <a:latin typeface="+mn-lt"/>
                <a:cs typeface="+mn-cs"/>
              </a:rPr>
              <a:t> </a:t>
            </a:r>
            <a:r>
              <a:rPr lang="es-UY" sz="2000" kern="0" dirty="0" err="1" smtClean="0">
                <a:latin typeface="+mn-lt"/>
                <a:cs typeface="+mn-cs"/>
              </a:rPr>
              <a:t>On</a:t>
            </a:r>
            <a:endParaRPr lang="es-UY" sz="2000" kern="0" dirty="0" smtClean="0">
              <a:latin typeface="+mn-lt"/>
              <a:cs typeface="+mn-cs"/>
            </a:endParaRPr>
          </a:p>
          <a:p>
            <a:pPr lvl="1" eaLnBrk="0" hangingPunct="0">
              <a:spcAft>
                <a:spcPct val="40000"/>
              </a:spcAft>
              <a:buClr>
                <a:schemeClr val="accent2"/>
              </a:buClr>
              <a:defRPr/>
            </a:pPr>
            <a:r>
              <a:rPr lang="es-UY" sz="1800" kern="0" noProof="0" dirty="0" smtClean="0">
                <a:latin typeface="+mn-lt"/>
                <a:cs typeface="+mn-cs"/>
              </a:rPr>
              <a:t>Smart </a:t>
            </a:r>
            <a:r>
              <a:rPr lang="es-UY" sz="1800" kern="0" noProof="0" dirty="0" err="1" smtClean="0">
                <a:latin typeface="+mn-lt"/>
                <a:cs typeface="+mn-cs"/>
              </a:rPr>
              <a:t>Card</a:t>
            </a:r>
            <a:endParaRPr lang="es-UY" sz="1800" kern="0" noProof="0" dirty="0" smtClean="0">
              <a:latin typeface="+mn-lt"/>
              <a:cs typeface="+mn-cs"/>
            </a:endParaRPr>
          </a:p>
          <a:p>
            <a:pPr lvl="1" eaLnBrk="0" hangingPunct="0">
              <a:spcAft>
                <a:spcPct val="40000"/>
              </a:spcAft>
              <a:buClr>
                <a:schemeClr val="accent2"/>
              </a:buClr>
              <a:defRPr/>
            </a:pPr>
            <a:r>
              <a:rPr lang="es-UY" sz="1800" kern="0" noProof="0" dirty="0" smtClean="0">
                <a:latin typeface="+mn-lt"/>
                <a:cs typeface="+mn-cs"/>
              </a:rPr>
              <a:t>Autenticación Biométrica</a:t>
            </a:r>
            <a:endParaRPr lang="es-UY" sz="2000" kern="0" dirty="0" smtClean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40000"/>
              </a:spcAft>
              <a:buClr>
                <a:srgbClr val="006188"/>
              </a:buClr>
              <a:buFont typeface="Arial" pitchFamily="34" charset="0"/>
              <a:buChar char="•"/>
              <a:defRPr/>
            </a:pPr>
            <a:r>
              <a:rPr lang="es-UY" sz="2000" kern="0" dirty="0" smtClean="0"/>
              <a:t>Security Server (Front </a:t>
            </a:r>
            <a:r>
              <a:rPr lang="es-UY" sz="2000" kern="0" dirty="0" err="1" smtClean="0"/>
              <a:t>end</a:t>
            </a:r>
            <a:r>
              <a:rPr lang="es-UY" sz="2000" kern="0" dirty="0" smtClean="0"/>
              <a:t> de </a:t>
            </a:r>
            <a:r>
              <a:rPr lang="es-UY" sz="2000" kern="0" dirty="0" err="1" smtClean="0"/>
              <a:t>conexion</a:t>
            </a:r>
            <a:r>
              <a:rPr lang="es-UY" sz="2000" kern="0" dirty="0" smtClean="0"/>
              <a:t>)</a:t>
            </a:r>
            <a:endParaRPr lang="es-UY" sz="2000" kern="0" dirty="0"/>
          </a:p>
        </p:txBody>
      </p:sp>
      <p:pic>
        <p:nvPicPr>
          <p:cNvPr id="10" name="Picture 40" descr="VMW_09Q3_DGRM_View4_PCoI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564" y="1268761"/>
            <a:ext cx="3492388" cy="480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0"/>
          <p:cNvGrpSpPr/>
          <p:nvPr/>
        </p:nvGrpSpPr>
        <p:grpSpPr>
          <a:xfrm>
            <a:off x="263864" y="1268760"/>
            <a:ext cx="1787857" cy="618699"/>
            <a:chOff x="6810227" y="40944"/>
            <a:chExt cx="1787857" cy="464024"/>
          </a:xfrm>
          <a:gradFill flip="none" rotWithShape="1">
            <a:gsLst>
              <a:gs pos="0">
                <a:srgbClr val="B6CD00">
                  <a:shade val="30000"/>
                  <a:satMod val="115000"/>
                </a:srgbClr>
              </a:gs>
              <a:gs pos="50000">
                <a:srgbClr val="B6CD00">
                  <a:shade val="67500"/>
                  <a:satMod val="115000"/>
                </a:srgbClr>
              </a:gs>
              <a:gs pos="100000">
                <a:srgbClr val="B6CD00">
                  <a:shade val="100000"/>
                  <a:satMod val="115000"/>
                </a:srgbClr>
              </a:gs>
            </a:gsLst>
            <a:lin ang="13500000" scaled="1"/>
            <a:tileRect/>
          </a:gradFill>
        </p:grpSpPr>
        <p:sp>
          <p:nvSpPr>
            <p:cNvPr id="16" name="Rounded Rectangle 9"/>
            <p:cNvSpPr/>
            <p:nvPr/>
          </p:nvSpPr>
          <p:spPr>
            <a:xfrm>
              <a:off x="6810227" y="40944"/>
              <a:ext cx="1787857" cy="464024"/>
            </a:xfrm>
            <a:prstGeom prst="roundRect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7" name="TextBox 7"/>
            <p:cNvSpPr txBox="1">
              <a:spLocks noChangeArrowheads="1"/>
            </p:cNvSpPr>
            <p:nvPr/>
          </p:nvSpPr>
          <p:spPr bwMode="auto">
            <a:xfrm>
              <a:off x="6820621" y="68235"/>
              <a:ext cx="1679263" cy="43276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s-UY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Administración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de Desktops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873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331640" y="179929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b="1" i="1" dirty="0" smtClean="0">
                <a:solidFill>
                  <a:schemeClr val="tx2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Optimización del espacio</a:t>
            </a:r>
            <a:endParaRPr lang="es-UY" sz="3200" b="1" i="1" dirty="0">
              <a:solidFill>
                <a:schemeClr val="tx2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 flipV="1">
            <a:off x="1061864" y="813262"/>
            <a:ext cx="8082136" cy="45719"/>
          </a:xfrm>
          <a:prstGeom prst="rect">
            <a:avLst/>
          </a:prstGeom>
          <a:solidFill>
            <a:srgbClr val="41AEDF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80120" cy="60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0" y="6550192"/>
            <a:ext cx="1061864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4" name="13 Rectángulo"/>
          <p:cNvSpPr/>
          <p:nvPr/>
        </p:nvSpPr>
        <p:spPr>
          <a:xfrm>
            <a:off x="1061864" y="6550192"/>
            <a:ext cx="8082137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5" name="Picture 3" descr="C:\Documents and Settings\acapretti\Escritorio\ACCSA\Comunicación y Marketing\Logos\Logos ACCSA\Logo ACCSA CMYK\Logo Alta\Isotipo-ACCSA blanc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5" y="6578252"/>
            <a:ext cx="477441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412776"/>
            <a:ext cx="6294867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73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259632" y="169476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b="1" i="1" dirty="0" smtClean="0">
                <a:solidFill>
                  <a:schemeClr val="tx2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Actualizaciones mas simples</a:t>
            </a:r>
            <a:endParaRPr lang="es-UY" sz="3200" b="1" i="1" dirty="0">
              <a:solidFill>
                <a:schemeClr val="tx2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 flipV="1">
            <a:off x="1061864" y="813262"/>
            <a:ext cx="8082136" cy="45719"/>
          </a:xfrm>
          <a:prstGeom prst="rect">
            <a:avLst/>
          </a:prstGeom>
          <a:solidFill>
            <a:srgbClr val="41AEDF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80120" cy="60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0" y="6550192"/>
            <a:ext cx="1061864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4" name="13 Rectángulo"/>
          <p:cNvSpPr/>
          <p:nvPr/>
        </p:nvSpPr>
        <p:spPr>
          <a:xfrm>
            <a:off x="1061864" y="6550192"/>
            <a:ext cx="8082137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5" name="Picture 3" descr="C:\Documents and Settings\acapretti\Escritorio\ACCSA\Comunicación y Marketing\Logos\Logos ACCSA\Logo ACCSA CMYK\Logo Alta\Isotipo-ACCSA blanc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5" y="6578252"/>
            <a:ext cx="477441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97" y="1124744"/>
            <a:ext cx="7762143" cy="539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89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259632" y="179929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800" b="1" i="1" dirty="0" smtClean="0">
                <a:solidFill>
                  <a:schemeClr val="tx2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Una mejor experiencia para el uso de WAN</a:t>
            </a:r>
            <a:endParaRPr lang="es-UY" sz="2800" b="1" i="1" dirty="0">
              <a:solidFill>
                <a:schemeClr val="tx2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 flipV="1">
            <a:off x="1061864" y="813262"/>
            <a:ext cx="8082136" cy="45719"/>
          </a:xfrm>
          <a:prstGeom prst="rect">
            <a:avLst/>
          </a:prstGeom>
          <a:solidFill>
            <a:srgbClr val="41AEDF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80120" cy="60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0" y="6550192"/>
            <a:ext cx="1061864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4" name="13 Rectángulo"/>
          <p:cNvSpPr/>
          <p:nvPr/>
        </p:nvSpPr>
        <p:spPr>
          <a:xfrm>
            <a:off x="1061864" y="6550192"/>
            <a:ext cx="8082137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5" name="Picture 3" descr="C:\Documents and Settings\acapretti\Escritorio\ACCSA\Comunicación y Marketing\Logos\Logos ACCSA\Logo ACCSA CMYK\Logo Alta\Isotipo-ACCSA blanc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5" y="6578252"/>
            <a:ext cx="477441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776864" cy="497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73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259632" y="18864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b="1" i="1" dirty="0" smtClean="0">
                <a:solidFill>
                  <a:schemeClr val="tx2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Un cambio imperceptible</a:t>
            </a:r>
            <a:endParaRPr lang="es-UY" sz="3200" b="1" i="1" dirty="0">
              <a:solidFill>
                <a:schemeClr val="tx2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 flipV="1">
            <a:off x="1061864" y="813262"/>
            <a:ext cx="8082136" cy="45719"/>
          </a:xfrm>
          <a:prstGeom prst="rect">
            <a:avLst/>
          </a:prstGeom>
          <a:solidFill>
            <a:srgbClr val="41AEDF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80120" cy="60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0" y="6550192"/>
            <a:ext cx="1061864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4" name="13 Rectángulo"/>
          <p:cNvSpPr/>
          <p:nvPr/>
        </p:nvSpPr>
        <p:spPr>
          <a:xfrm>
            <a:off x="1061864" y="6550192"/>
            <a:ext cx="8082137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5" name="Picture 3" descr="C:\Documents and Settings\acapretti\Escritorio\ACCSA\Comunicación y Marketing\Logos\Logos ACCSA\Logo ACCSA CMYK\Logo Alta\Isotipo-ACCSA blanc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5" y="6578252"/>
            <a:ext cx="477441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07" y="1268760"/>
            <a:ext cx="7096460" cy="485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29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331640" y="179929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b="1" i="1" dirty="0" smtClean="0">
                <a:solidFill>
                  <a:schemeClr val="tx2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Perfiles </a:t>
            </a:r>
            <a:r>
              <a:rPr lang="es-UY" sz="3200" b="1" i="1" dirty="0" err="1" smtClean="0">
                <a:solidFill>
                  <a:schemeClr val="tx2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virtualizados</a:t>
            </a:r>
            <a:endParaRPr lang="es-UY" sz="3200" b="1" i="1" dirty="0">
              <a:solidFill>
                <a:schemeClr val="tx2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 flipV="1">
            <a:off x="1061864" y="813262"/>
            <a:ext cx="8082136" cy="45719"/>
          </a:xfrm>
          <a:prstGeom prst="rect">
            <a:avLst/>
          </a:prstGeom>
          <a:solidFill>
            <a:srgbClr val="41AEDF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80120" cy="60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0" y="6550192"/>
            <a:ext cx="1061864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4" name="13 Rectángulo"/>
          <p:cNvSpPr/>
          <p:nvPr/>
        </p:nvSpPr>
        <p:spPr>
          <a:xfrm>
            <a:off x="1061864" y="6550192"/>
            <a:ext cx="8082137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5" name="Picture 3" descr="C:\Documents and Settings\acapretti\Escritorio\ACCSA\Comunicación y Marketing\Logos\Logos ACCSA\Logo ACCSA CMYK\Logo Alta\Isotipo-ACCSA blanc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5" y="6578252"/>
            <a:ext cx="477441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07504" y="1196752"/>
            <a:ext cx="76412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UY" sz="2400" dirty="0" smtClean="0"/>
              <a:t>Independiza al usuario del S.O</a:t>
            </a:r>
          </a:p>
          <a:p>
            <a:pPr marL="285750" indent="-285750">
              <a:buFontTx/>
              <a:buChar char="-"/>
            </a:pPr>
            <a:r>
              <a:rPr lang="es-UY" sz="2400" dirty="0" smtClean="0"/>
              <a:t>Sincronización </a:t>
            </a:r>
            <a:r>
              <a:rPr lang="es-UY" sz="2400" dirty="0"/>
              <a:t>en intervalos definidos de </a:t>
            </a:r>
            <a:r>
              <a:rPr lang="es-UY" sz="2400" dirty="0" smtClean="0"/>
              <a:t>tiempo</a:t>
            </a:r>
          </a:p>
          <a:p>
            <a:pPr marL="285750" indent="-285750">
              <a:buFontTx/>
              <a:buChar char="-"/>
            </a:pPr>
            <a:r>
              <a:rPr lang="es-UY" sz="2400" dirty="0" smtClean="0"/>
              <a:t>No depende de </a:t>
            </a:r>
            <a:r>
              <a:rPr lang="es-UY" sz="2400" dirty="0"/>
              <a:t>Windows </a:t>
            </a:r>
            <a:r>
              <a:rPr lang="es-UY" sz="2400" dirty="0" err="1"/>
              <a:t>Roaming</a:t>
            </a:r>
            <a:r>
              <a:rPr lang="es-UY" sz="2400" dirty="0"/>
              <a:t> </a:t>
            </a:r>
            <a:r>
              <a:rPr lang="es-UY" sz="2400" dirty="0" err="1"/>
              <a:t>profiles</a:t>
            </a:r>
            <a:endParaRPr lang="es-UY" sz="2400" dirty="0"/>
          </a:p>
          <a:p>
            <a:pPr marL="285750" indent="-285750">
              <a:buFontTx/>
              <a:buChar char="-"/>
            </a:pPr>
            <a:r>
              <a:rPr lang="es-UY" sz="2400" dirty="0" smtClean="0"/>
              <a:t>El </a:t>
            </a:r>
            <a:r>
              <a:rPr lang="es-UY" sz="2400" dirty="0"/>
              <a:t>perfil de usuario persiste en cualquier tipo de </a:t>
            </a:r>
            <a:r>
              <a:rPr lang="es-UY" sz="2400" dirty="0" smtClean="0"/>
              <a:t>pool</a:t>
            </a:r>
          </a:p>
          <a:p>
            <a:pPr marL="285750" indent="-285750">
              <a:buFontTx/>
              <a:buChar char="-"/>
            </a:pPr>
            <a:r>
              <a:rPr lang="es-UY" sz="2400" dirty="0" smtClean="0"/>
              <a:t>Solo </a:t>
            </a:r>
            <a:r>
              <a:rPr lang="es-UY" sz="2400" dirty="0"/>
              <a:t>se descargan los archivos </a:t>
            </a:r>
            <a:r>
              <a:rPr lang="es-UY" sz="2400" dirty="0" smtClean="0"/>
              <a:t>necesarios en el </a:t>
            </a:r>
            <a:r>
              <a:rPr lang="es-UY" sz="2400" dirty="0" err="1" smtClean="0"/>
              <a:t>logueo</a:t>
            </a:r>
            <a:endParaRPr lang="es-UY" sz="2400" dirty="0" smtClean="0"/>
          </a:p>
          <a:p>
            <a:pPr marL="285750" indent="-285750">
              <a:buFontTx/>
              <a:buChar char="-"/>
            </a:pPr>
            <a:r>
              <a:rPr lang="es-UY" sz="2400" dirty="0" smtClean="0"/>
              <a:t>Cierre de sesión mas inteligente.</a:t>
            </a:r>
            <a:endParaRPr lang="es-UY" sz="2400" dirty="0"/>
          </a:p>
        </p:txBody>
      </p:sp>
      <p:pic>
        <p:nvPicPr>
          <p:cNvPr id="9" name="Picture 2" descr="http://t3.gstatic.com/images?q=tbn:ANd9GcQFeYgwqhKiwZbkeY33JJqE2Yv8D9AT2cUJTEtZwwyqQ9YVANiC4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32" y="3212976"/>
            <a:ext cx="247347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4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259632" y="179929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800" b="1" i="1" dirty="0" err="1" smtClean="0">
                <a:solidFill>
                  <a:schemeClr val="tx2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Thinapp</a:t>
            </a:r>
            <a:r>
              <a:rPr lang="es-UY" sz="2800" b="1" i="1" dirty="0" smtClean="0">
                <a:solidFill>
                  <a:schemeClr val="tx2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, la </a:t>
            </a:r>
            <a:r>
              <a:rPr lang="es-UY" sz="2800" b="1" i="1" dirty="0" err="1" smtClean="0">
                <a:solidFill>
                  <a:schemeClr val="tx2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virtualizacion</a:t>
            </a:r>
            <a:r>
              <a:rPr lang="es-UY" sz="2800" b="1" i="1" dirty="0" smtClean="0">
                <a:solidFill>
                  <a:schemeClr val="tx2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de aplicaciones</a:t>
            </a:r>
            <a:endParaRPr lang="es-UY" sz="2800" b="1" i="1" dirty="0">
              <a:solidFill>
                <a:schemeClr val="tx2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 flipV="1">
            <a:off x="1061864" y="813262"/>
            <a:ext cx="8082136" cy="45719"/>
          </a:xfrm>
          <a:prstGeom prst="rect">
            <a:avLst/>
          </a:prstGeom>
          <a:solidFill>
            <a:srgbClr val="41AEDF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80120" cy="60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0" y="6550192"/>
            <a:ext cx="1061864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4" name="13 Rectángulo"/>
          <p:cNvSpPr/>
          <p:nvPr/>
        </p:nvSpPr>
        <p:spPr>
          <a:xfrm>
            <a:off x="1061864" y="6550192"/>
            <a:ext cx="8082137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5" name="Picture 3" descr="C:\Documents and Settings\acapretti\Escritorio\ACCSA\Comunicación y Marketing\Logos\Logos ACCSA\Logo ACCSA CMYK\Logo Alta\Isotipo-ACCSA blanc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5" y="6578252"/>
            <a:ext cx="477441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91642" y="134076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es-UY" sz="2400" dirty="0" smtClean="0"/>
              <a:t>Las </a:t>
            </a:r>
            <a:r>
              <a:rPr lang="es-UY" sz="2400" dirty="0"/>
              <a:t>aplicaciones son empaquetadas dentro de archivos </a:t>
            </a:r>
            <a:r>
              <a:rPr lang="es-UY" sz="2400" dirty="0" smtClean="0"/>
              <a:t>ejecutables</a:t>
            </a:r>
          </a:p>
          <a:p>
            <a:pPr marL="285750" indent="-285750">
              <a:buFontTx/>
              <a:buChar char="-"/>
            </a:pPr>
            <a:r>
              <a:rPr lang="es-UY" sz="2400" dirty="0" smtClean="0"/>
              <a:t>Quedan aisladas del S.O</a:t>
            </a:r>
          </a:p>
          <a:p>
            <a:pPr marL="285750" indent="-285750">
              <a:buFontTx/>
              <a:buChar char="-"/>
            </a:pPr>
            <a:r>
              <a:rPr lang="es-UY" sz="2400" dirty="0" smtClean="0"/>
              <a:t>Fácil deploy de las mismas</a:t>
            </a:r>
          </a:p>
          <a:p>
            <a:pPr marL="285750" indent="-285750">
              <a:buFontTx/>
              <a:buChar char="-"/>
            </a:pPr>
            <a:r>
              <a:rPr lang="es-UY" sz="2400" dirty="0" smtClean="0"/>
              <a:t>Fácil actualización</a:t>
            </a:r>
          </a:p>
          <a:p>
            <a:pPr marL="285750" indent="-285750">
              <a:buFontTx/>
              <a:buChar char="-"/>
            </a:pPr>
            <a:endParaRPr lang="es-UY" sz="2400" dirty="0"/>
          </a:p>
        </p:txBody>
      </p:sp>
      <p:pic>
        <p:nvPicPr>
          <p:cNvPr id="9" name="Picture 2" descr="http://virtualizationinspanish.files.wordpress.com/2011/10/imagen-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9899"/>
            <a:ext cx="3290739" cy="366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29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259632" y="179929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800" b="1" i="1" dirty="0" smtClean="0">
                <a:solidFill>
                  <a:schemeClr val="tx2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Vmware </a:t>
            </a:r>
            <a:r>
              <a:rPr lang="es-UY" sz="2800" b="1" i="1" dirty="0" err="1" smtClean="0">
                <a:solidFill>
                  <a:schemeClr val="tx2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Mirage</a:t>
            </a:r>
            <a:endParaRPr lang="es-UY" sz="2800" b="1" i="1" dirty="0">
              <a:solidFill>
                <a:schemeClr val="tx2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 flipV="1">
            <a:off x="1061864" y="813262"/>
            <a:ext cx="8082136" cy="45719"/>
          </a:xfrm>
          <a:prstGeom prst="rect">
            <a:avLst/>
          </a:prstGeom>
          <a:solidFill>
            <a:srgbClr val="41AEDF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80120" cy="60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0" y="6550192"/>
            <a:ext cx="1061864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4" name="13 Rectángulo"/>
          <p:cNvSpPr/>
          <p:nvPr/>
        </p:nvSpPr>
        <p:spPr>
          <a:xfrm>
            <a:off x="1061864" y="6550192"/>
            <a:ext cx="8082137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5" name="Picture 3" descr="C:\Documents and Settings\acapretti\Escritorio\ACCSA\Comunicación y Marketing\Logos\Logos ACCSA\Logo ACCSA CMYK\Logo Alta\Isotipo-ACCSA blanc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5" y="6578252"/>
            <a:ext cx="477441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556318" y="980728"/>
            <a:ext cx="77600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Y" sz="3200" dirty="0" smtClean="0"/>
              <a:t>Todo la misma facilidad de administración para sus PC físicos</a:t>
            </a:r>
            <a:endParaRPr lang="es-UY" sz="3200" dirty="0"/>
          </a:p>
        </p:txBody>
      </p:sp>
      <p:pic>
        <p:nvPicPr>
          <p:cNvPr id="2050" name="Picture 2" descr="https://encrypted-tbn1.gstatic.com/images?q=tbn:ANd9GcT04HUjgljph3wba7kGLbKo2x0u4PA5_2Mjep5zQxki79QiZzK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17736"/>
            <a:ext cx="2112819" cy="216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hinkahead.com/wp-content/uploads/2012/08/mirag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05" y="2780928"/>
            <a:ext cx="640640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9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259632" y="179929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800" b="1" i="1" dirty="0" smtClean="0">
                <a:solidFill>
                  <a:schemeClr val="tx2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Vmware </a:t>
            </a:r>
            <a:r>
              <a:rPr lang="es-UY" sz="2800" b="1" i="1" dirty="0" err="1" smtClean="0">
                <a:solidFill>
                  <a:schemeClr val="tx2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Workspace</a:t>
            </a:r>
            <a:endParaRPr lang="es-UY" sz="2800" b="1" i="1" dirty="0">
              <a:solidFill>
                <a:schemeClr val="tx2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 flipV="1">
            <a:off x="1061864" y="813262"/>
            <a:ext cx="8082136" cy="45719"/>
          </a:xfrm>
          <a:prstGeom prst="rect">
            <a:avLst/>
          </a:prstGeom>
          <a:solidFill>
            <a:srgbClr val="41AEDF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80120" cy="60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0" y="6550192"/>
            <a:ext cx="1061864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4" name="13 Rectángulo"/>
          <p:cNvSpPr/>
          <p:nvPr/>
        </p:nvSpPr>
        <p:spPr>
          <a:xfrm>
            <a:off x="1061864" y="6550192"/>
            <a:ext cx="8082137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5" name="Picture 3" descr="C:\Documents and Settings\acapretti\Escritorio\ACCSA\Comunicación y Marketing\Logos\Logos ACCSA\Logo ACCSA CMYK\Logo Alta\Isotipo-ACCSA blanc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5" y="6578252"/>
            <a:ext cx="477441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556318" y="980728"/>
            <a:ext cx="7760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Y" sz="3200" dirty="0" smtClean="0"/>
              <a:t>El </a:t>
            </a:r>
            <a:r>
              <a:rPr lang="es-UY" sz="3200" dirty="0" err="1" smtClean="0"/>
              <a:t>Dropbox</a:t>
            </a:r>
            <a:r>
              <a:rPr lang="es-UY" sz="3200" dirty="0" smtClean="0"/>
              <a:t> corporativo</a:t>
            </a:r>
            <a:endParaRPr lang="es-UY" sz="3200" dirty="0"/>
          </a:p>
        </p:txBody>
      </p:sp>
      <p:pic>
        <p:nvPicPr>
          <p:cNvPr id="3074" name="Picture 2" descr="VMware Horizon Workspace Application Fre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912" y="1700808"/>
            <a:ext cx="6030416" cy="476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99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331640" y="179929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b="1" i="1" dirty="0" smtClean="0">
                <a:solidFill>
                  <a:schemeClr val="tx2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Preguntas</a:t>
            </a:r>
            <a:endParaRPr lang="es-UY" sz="3200" b="1" i="1" dirty="0">
              <a:solidFill>
                <a:schemeClr val="tx2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 flipV="1">
            <a:off x="1061864" y="813262"/>
            <a:ext cx="8082136" cy="45719"/>
          </a:xfrm>
          <a:prstGeom prst="rect">
            <a:avLst/>
          </a:prstGeom>
          <a:solidFill>
            <a:srgbClr val="41AEDF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80120" cy="60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0" y="6550192"/>
            <a:ext cx="1061864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4" name="13 Rectángulo"/>
          <p:cNvSpPr/>
          <p:nvPr/>
        </p:nvSpPr>
        <p:spPr>
          <a:xfrm>
            <a:off x="1061864" y="6550192"/>
            <a:ext cx="8082137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5" name="Picture 3" descr="C:\Documents and Settings\acapretti\Escritorio\ACCSA\Comunicación y Marketing\Logos\Logos ACCSA\Logo ACCSA CMYK\Logo Alta\Isotipo-ACCSA blanc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5" y="6578252"/>
            <a:ext cx="477441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iStock_000003915234Medium.jpg"/>
          <p:cNvPicPr>
            <a:picLocks noChangeAspect="1"/>
          </p:cNvPicPr>
          <p:nvPr/>
        </p:nvPicPr>
        <p:blipFill>
          <a:blip r:embed="rId5" cstate="print"/>
          <a:srcRect l="12719" t="2660" r="5369" b="3859"/>
          <a:stretch>
            <a:fillRect/>
          </a:stretch>
        </p:blipFill>
        <p:spPr>
          <a:xfrm>
            <a:off x="1835696" y="1489992"/>
            <a:ext cx="5482494" cy="489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4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 txBox="1">
            <a:spLocks/>
          </p:cNvSpPr>
          <p:nvPr/>
        </p:nvSpPr>
        <p:spPr bwMode="auto">
          <a:xfrm>
            <a:off x="5724526" y="6070468"/>
            <a:ext cx="33448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charset="0"/>
              </a:defRPr>
            </a:lvl9pPr>
          </a:lstStyle>
          <a:p>
            <a:pPr eaLnBrk="1" hangingPunct="1"/>
            <a:r>
              <a:rPr lang="es-UY" sz="2000">
                <a:solidFill>
                  <a:srgbClr val="FFFFFF"/>
                </a:solidFill>
                <a:latin typeface="Calibri" pitchFamily="34" charset="0"/>
              </a:rPr>
              <a:t>Andre Paris                                                       </a:t>
            </a:r>
            <a:br>
              <a:rPr lang="es-UY" sz="2000">
                <a:solidFill>
                  <a:srgbClr val="FFFFFF"/>
                </a:solidFill>
                <a:latin typeface="Calibri" pitchFamily="34" charset="0"/>
              </a:rPr>
            </a:br>
            <a:r>
              <a:rPr lang="es-UY" sz="2000">
                <a:solidFill>
                  <a:srgbClr val="FFFFFF"/>
                </a:solidFill>
                <a:latin typeface="Calibri" pitchFamily="34" charset="0"/>
              </a:rPr>
              <a:t>Technical Architect</a:t>
            </a:r>
          </a:p>
        </p:txBody>
      </p:sp>
      <p:sp>
        <p:nvSpPr>
          <p:cNvPr id="4" name="3 Rectángulo"/>
          <p:cNvSpPr/>
          <p:nvPr/>
        </p:nvSpPr>
        <p:spPr>
          <a:xfrm>
            <a:off x="0" y="4221088"/>
            <a:ext cx="2123728" cy="1062880"/>
          </a:xfrm>
          <a:prstGeom prst="rect">
            <a:avLst/>
          </a:prstGeom>
          <a:solidFill>
            <a:srgbClr val="41A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>
              <a:solidFill>
                <a:srgbClr val="41AEDF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5373216"/>
            <a:ext cx="2123728" cy="15121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0" name="9 Rectángulo"/>
          <p:cNvSpPr/>
          <p:nvPr/>
        </p:nvSpPr>
        <p:spPr>
          <a:xfrm>
            <a:off x="2195735" y="5373216"/>
            <a:ext cx="6948265" cy="15121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1" name="10 Rectángulo"/>
          <p:cNvSpPr/>
          <p:nvPr/>
        </p:nvSpPr>
        <p:spPr>
          <a:xfrm>
            <a:off x="2195736" y="4221088"/>
            <a:ext cx="6948265" cy="10628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4" name="Picture 3" descr="C:\Documents and Settings\acapretti\Escritorio\ACCSA\Comunicación y Marketing\Logos\Logos ACCSA\Logo ACCSA CMYK\Logo Alta\Isotipo-ACCSA blanc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57" y="5733256"/>
            <a:ext cx="19097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2232248" y="4513946"/>
            <a:ext cx="7020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000" b="1" i="1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VDI con Vmware: La era post PC</a:t>
            </a:r>
            <a:endParaRPr lang="es-UY" sz="3000" b="1" i="1" dirty="0">
              <a:solidFill>
                <a:schemeClr val="bg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5"/>
            <a:ext cx="9144000" cy="421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415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331640" y="179929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b="1" i="1" dirty="0" smtClean="0">
                <a:solidFill>
                  <a:schemeClr val="tx2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Usuarios </a:t>
            </a:r>
            <a:r>
              <a:rPr lang="es-UY" sz="3200" b="1" i="1" dirty="0">
                <a:solidFill>
                  <a:schemeClr val="tx2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Libres vs controles IT</a:t>
            </a:r>
          </a:p>
        </p:txBody>
      </p:sp>
      <p:sp>
        <p:nvSpPr>
          <p:cNvPr id="6" name="5 Rectángulo"/>
          <p:cNvSpPr/>
          <p:nvPr/>
        </p:nvSpPr>
        <p:spPr>
          <a:xfrm flipV="1">
            <a:off x="1061864" y="813262"/>
            <a:ext cx="8082136" cy="45719"/>
          </a:xfrm>
          <a:prstGeom prst="rect">
            <a:avLst/>
          </a:prstGeom>
          <a:solidFill>
            <a:srgbClr val="41AEDF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80120" cy="60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0" y="6550192"/>
            <a:ext cx="1061864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4" name="13 Rectángulo"/>
          <p:cNvSpPr/>
          <p:nvPr/>
        </p:nvSpPr>
        <p:spPr>
          <a:xfrm>
            <a:off x="1061864" y="6550192"/>
            <a:ext cx="8082137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5" name="Picture 3" descr="C:\Documents and Settings\acapretti\Escritorio\ACCSA\Comunicación y Marketing\Logos\Logos ACCSA\Logo ACCSA CMYK\Logo Alta\Isotipo-ACCSA blanc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5" y="6578252"/>
            <a:ext cx="477441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624736" cy="430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97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331640" y="179929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b="1" i="1" dirty="0" smtClean="0">
                <a:solidFill>
                  <a:schemeClr val="tx2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Que esta sucediendo en las empresas?</a:t>
            </a:r>
            <a:endParaRPr lang="es-UY" sz="3200" b="1" i="1" dirty="0">
              <a:solidFill>
                <a:schemeClr val="tx2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 flipV="1">
            <a:off x="1061864" y="813262"/>
            <a:ext cx="8082136" cy="45719"/>
          </a:xfrm>
          <a:prstGeom prst="rect">
            <a:avLst/>
          </a:prstGeom>
          <a:solidFill>
            <a:srgbClr val="41AEDF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80120" cy="60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0" y="6550192"/>
            <a:ext cx="1061864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4" name="13 Rectángulo"/>
          <p:cNvSpPr/>
          <p:nvPr/>
        </p:nvSpPr>
        <p:spPr>
          <a:xfrm>
            <a:off x="1061864" y="6550192"/>
            <a:ext cx="8082137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5" name="Picture 3" descr="C:\Documents and Settings\acapretti\Escritorio\ACCSA\Comunicación y Marketing\Logos\Logos ACCSA\Logo ACCSA CMYK\Logo Alta\Isotipo-ACCSA blanc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5" y="6578252"/>
            <a:ext cx="477441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23528" y="4062551"/>
            <a:ext cx="67687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UY" sz="2800" dirty="0" smtClean="0"/>
              <a:t>Altos consumos de I/O elevan el TCO</a:t>
            </a:r>
            <a:endParaRPr lang="es-UY" sz="2800" dirty="0" smtClean="0"/>
          </a:p>
          <a:p>
            <a:pPr marL="285750" indent="-285750">
              <a:buFontTx/>
              <a:buChar char="-"/>
            </a:pPr>
            <a:r>
              <a:rPr lang="es-UY" sz="2800" dirty="0" smtClean="0"/>
              <a:t>Proyectos muy políticos</a:t>
            </a:r>
          </a:p>
          <a:p>
            <a:pPr marL="285750" indent="-285750">
              <a:buFontTx/>
              <a:buChar char="-"/>
            </a:pPr>
            <a:r>
              <a:rPr lang="es-UY" sz="2800" dirty="0" smtClean="0"/>
              <a:t>Las horas picos de trabajo</a:t>
            </a:r>
            <a:endParaRPr lang="es-UY" sz="2800" dirty="0" smtClean="0"/>
          </a:p>
          <a:p>
            <a:pPr marL="285750" indent="-285750">
              <a:buFontTx/>
              <a:buChar char="-"/>
            </a:pPr>
            <a:r>
              <a:rPr lang="es-UY" sz="2800" dirty="0" smtClean="0"/>
              <a:t>Antivirus </a:t>
            </a:r>
            <a:r>
              <a:rPr lang="es-UY" sz="2800" dirty="0" err="1" smtClean="0"/>
              <a:t>Storming</a:t>
            </a:r>
            <a:endParaRPr lang="es-UY" sz="2800" dirty="0" smtClean="0"/>
          </a:p>
          <a:p>
            <a:pPr marL="285750" indent="-285750">
              <a:buFontTx/>
              <a:buChar char="-"/>
            </a:pPr>
            <a:r>
              <a:rPr lang="es-UY" sz="2800" dirty="0" smtClean="0"/>
              <a:t>Control </a:t>
            </a:r>
            <a:r>
              <a:rPr lang="es-UY" sz="2800" dirty="0" smtClean="0"/>
              <a:t>de </a:t>
            </a:r>
            <a:r>
              <a:rPr lang="es-UY" sz="2800" dirty="0" smtClean="0"/>
              <a:t>dispositivos</a:t>
            </a:r>
            <a:endParaRPr lang="es-UY" sz="2800" dirty="0"/>
          </a:p>
        </p:txBody>
      </p:sp>
      <p:pic>
        <p:nvPicPr>
          <p:cNvPr id="1026" name="Picture 2" descr="http://www.estrategiaynegocios.net/wp-content/uploads/2012/11/byod-security-issu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670935"/>
            <a:ext cx="2670448" cy="178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79512" y="1052736"/>
            <a:ext cx="4455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800" b="1" dirty="0" smtClean="0"/>
              <a:t>Dentro de las empresas</a:t>
            </a:r>
            <a:endParaRPr lang="es-UY" sz="28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23528" y="1574812"/>
            <a:ext cx="6768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UY" sz="2800" dirty="0" smtClean="0"/>
              <a:t>Seguir invirtiendo en PC no es el camino</a:t>
            </a:r>
          </a:p>
          <a:p>
            <a:pPr marL="285750" indent="-285750">
              <a:buFontTx/>
              <a:buChar char="-"/>
            </a:pPr>
            <a:r>
              <a:rPr lang="es-UY" sz="2800" dirty="0" smtClean="0"/>
              <a:t>Cada vez mas dispositivos diferentes</a:t>
            </a:r>
          </a:p>
          <a:p>
            <a:pPr marL="285750" indent="-285750">
              <a:buFontTx/>
              <a:buChar char="-"/>
            </a:pPr>
            <a:r>
              <a:rPr lang="es-UY" sz="2800" dirty="0" smtClean="0"/>
              <a:t>Cada vez mas gasto de administración</a:t>
            </a:r>
          </a:p>
          <a:p>
            <a:pPr marL="285750" indent="-285750">
              <a:buFontTx/>
              <a:buChar char="-"/>
            </a:pPr>
            <a:r>
              <a:rPr lang="es-UY" sz="2800" dirty="0" smtClean="0"/>
              <a:t>Seguridad, como frenar el personal cloud</a:t>
            </a:r>
            <a:endParaRPr lang="es-UY" sz="28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79512" y="3498686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800" b="1" dirty="0" smtClean="0"/>
              <a:t>Porque no todos </a:t>
            </a:r>
            <a:r>
              <a:rPr lang="es-UY" sz="2800" b="1" dirty="0" err="1" smtClean="0"/>
              <a:t>virtualizaron</a:t>
            </a:r>
            <a:r>
              <a:rPr lang="es-UY" sz="2800" b="1" dirty="0" smtClean="0"/>
              <a:t> YA</a:t>
            </a:r>
            <a:endParaRPr lang="es-UY" sz="2800" b="1" dirty="0"/>
          </a:p>
        </p:txBody>
      </p:sp>
    </p:spTree>
    <p:extLst>
      <p:ext uri="{BB962C8B-B14F-4D97-AF65-F5344CB8AC3E}">
        <p14:creationId xmlns:p14="http://schemas.microsoft.com/office/powerpoint/2010/main" val="150638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17" grpId="0" build="p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331640" y="179929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b="1" i="1" dirty="0" smtClean="0">
                <a:solidFill>
                  <a:schemeClr val="tx2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Necesidades vs TCO</a:t>
            </a:r>
            <a:endParaRPr lang="es-UY" sz="3200" b="1" i="1" dirty="0">
              <a:solidFill>
                <a:schemeClr val="tx2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 flipV="1">
            <a:off x="1061864" y="813262"/>
            <a:ext cx="8082136" cy="45719"/>
          </a:xfrm>
          <a:prstGeom prst="rect">
            <a:avLst/>
          </a:prstGeom>
          <a:solidFill>
            <a:srgbClr val="41AEDF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80120" cy="60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0" y="6550192"/>
            <a:ext cx="1061864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4" name="13 Rectángulo"/>
          <p:cNvSpPr/>
          <p:nvPr/>
        </p:nvSpPr>
        <p:spPr>
          <a:xfrm>
            <a:off x="1061864" y="6550192"/>
            <a:ext cx="8082137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5" name="Picture 3" descr="C:\Documents and Settings\acapretti\Escritorio\ACCSA\Comunicación y Marketing\Logos\Logos ACCSA\Logo ACCSA CMYK\Logo Alta\Isotipo-ACCSA blanc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5" y="6578252"/>
            <a:ext cx="477441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874394" y="1237390"/>
            <a:ext cx="3795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TCO: </a:t>
            </a:r>
            <a:r>
              <a:rPr lang="en-US" sz="2400" i="1" dirty="0"/>
              <a:t>Total Cost of Ownership</a:t>
            </a:r>
            <a:endParaRPr lang="en-US" sz="2400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32" y="2055779"/>
            <a:ext cx="3778673" cy="3630225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44" y="2348880"/>
            <a:ext cx="415512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331640" y="179929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b="1" i="1" dirty="0" smtClean="0">
                <a:solidFill>
                  <a:schemeClr val="tx2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Un escritorio en 5 capas</a:t>
            </a:r>
            <a:endParaRPr lang="es-UY" sz="3200" b="1" i="1" dirty="0">
              <a:solidFill>
                <a:schemeClr val="tx2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 flipV="1">
            <a:off x="1061864" y="813262"/>
            <a:ext cx="8082136" cy="45719"/>
          </a:xfrm>
          <a:prstGeom prst="rect">
            <a:avLst/>
          </a:prstGeom>
          <a:solidFill>
            <a:srgbClr val="41AEDF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80120" cy="60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0" y="6550192"/>
            <a:ext cx="1061864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4" name="13 Rectángulo"/>
          <p:cNvSpPr/>
          <p:nvPr/>
        </p:nvSpPr>
        <p:spPr>
          <a:xfrm>
            <a:off x="1061864" y="6550192"/>
            <a:ext cx="8082137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5" name="Picture 3" descr="C:\Documents and Settings\acapretti\Escritorio\ACCSA\Comunicación y Marketing\Logos\Logos ACCSA\Logo ACCSA CMYK\Logo Alta\Isotipo-ACCSA blanc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5" y="6578252"/>
            <a:ext cx="477441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Terminador"/>
          <p:cNvSpPr/>
          <p:nvPr/>
        </p:nvSpPr>
        <p:spPr>
          <a:xfrm>
            <a:off x="2843808" y="5229200"/>
            <a:ext cx="3672408" cy="864096"/>
          </a:xfrm>
          <a:prstGeom prst="flowChartTermina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 smtClean="0"/>
              <a:t>Sistema Operativo</a:t>
            </a:r>
            <a:endParaRPr lang="es-UY" dirty="0"/>
          </a:p>
        </p:txBody>
      </p:sp>
      <p:sp>
        <p:nvSpPr>
          <p:cNvPr id="12" name="11 Terminador"/>
          <p:cNvSpPr/>
          <p:nvPr/>
        </p:nvSpPr>
        <p:spPr>
          <a:xfrm>
            <a:off x="2843808" y="4293096"/>
            <a:ext cx="3672408" cy="86409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 smtClean="0"/>
              <a:t>Perfil del usuario</a:t>
            </a:r>
            <a:endParaRPr lang="es-UY" dirty="0"/>
          </a:p>
        </p:txBody>
      </p:sp>
      <p:sp>
        <p:nvSpPr>
          <p:cNvPr id="16" name="15 Terminador"/>
          <p:cNvSpPr/>
          <p:nvPr/>
        </p:nvSpPr>
        <p:spPr>
          <a:xfrm>
            <a:off x="2843808" y="3356992"/>
            <a:ext cx="3672408" cy="864096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 smtClean="0"/>
              <a:t>Aplicaciones</a:t>
            </a:r>
            <a:endParaRPr lang="es-UY" dirty="0"/>
          </a:p>
        </p:txBody>
      </p:sp>
      <p:sp>
        <p:nvSpPr>
          <p:cNvPr id="17" name="16 Terminador"/>
          <p:cNvSpPr/>
          <p:nvPr/>
        </p:nvSpPr>
        <p:spPr>
          <a:xfrm>
            <a:off x="2843808" y="2420888"/>
            <a:ext cx="3672408" cy="864096"/>
          </a:xfrm>
          <a:prstGeom prst="flowChartTerminator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 smtClean="0"/>
              <a:t>Datos</a:t>
            </a:r>
            <a:endParaRPr lang="es-UY" dirty="0"/>
          </a:p>
        </p:txBody>
      </p:sp>
      <p:sp>
        <p:nvSpPr>
          <p:cNvPr id="18" name="17 Terminador"/>
          <p:cNvSpPr/>
          <p:nvPr/>
        </p:nvSpPr>
        <p:spPr>
          <a:xfrm>
            <a:off x="2843808" y="1484784"/>
            <a:ext cx="3672408" cy="864096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 smtClean="0"/>
              <a:t>Seguridad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53174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331640" y="179929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b="1" i="1" dirty="0" smtClean="0">
                <a:solidFill>
                  <a:schemeClr val="tx2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Virtualización de escritorios</a:t>
            </a:r>
            <a:endParaRPr lang="es-UY" sz="3200" b="1" i="1" dirty="0">
              <a:solidFill>
                <a:schemeClr val="tx2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 flipV="1">
            <a:off x="1061864" y="813262"/>
            <a:ext cx="8082136" cy="45719"/>
          </a:xfrm>
          <a:prstGeom prst="rect">
            <a:avLst/>
          </a:prstGeom>
          <a:solidFill>
            <a:srgbClr val="41AEDF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80120" cy="60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0" y="6550192"/>
            <a:ext cx="1061864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4" name="13 Rectángulo"/>
          <p:cNvSpPr/>
          <p:nvPr/>
        </p:nvSpPr>
        <p:spPr>
          <a:xfrm>
            <a:off x="1061864" y="6550192"/>
            <a:ext cx="8082137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5" name="Picture 3" descr="C:\Documents and Settings\acapretti\Escritorio\ACCSA\Comunicación y Marketing\Logos\Logos ACCSA\Logo ACCSA CMYK\Logo Alta\Isotipo-ACCSA blanc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5" y="6578252"/>
            <a:ext cx="477441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" t="7722" r="22650"/>
          <a:stretch>
            <a:fillRect/>
          </a:stretch>
        </p:blipFill>
        <p:spPr bwMode="auto">
          <a:xfrm>
            <a:off x="-36512" y="1916832"/>
            <a:ext cx="3141663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3707904" y="1659368"/>
            <a:ext cx="52565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UY" sz="2400" dirty="0" smtClean="0"/>
              <a:t>Movilidad sin perder seguridad</a:t>
            </a:r>
          </a:p>
          <a:p>
            <a:pPr marL="285750" indent="-285750">
              <a:buFontTx/>
              <a:buChar char="-"/>
            </a:pPr>
            <a:r>
              <a:rPr lang="es-UY" sz="2400" dirty="0" smtClean="0"/>
              <a:t>Puedo acceder desde varios dispositivos</a:t>
            </a:r>
          </a:p>
          <a:p>
            <a:pPr marL="285750" indent="-285750">
              <a:buFontTx/>
              <a:buChar char="-"/>
            </a:pPr>
            <a:r>
              <a:rPr lang="es-UY" sz="2400" dirty="0" smtClean="0"/>
              <a:t>Ahorro de espacio en el storage</a:t>
            </a:r>
          </a:p>
          <a:p>
            <a:pPr marL="285750" indent="-285750">
              <a:buFontTx/>
              <a:buChar char="-"/>
            </a:pPr>
            <a:r>
              <a:rPr lang="es-UY" sz="2400" dirty="0" smtClean="0"/>
              <a:t>Toda la alta disponibilidad de vSphere</a:t>
            </a:r>
          </a:p>
          <a:p>
            <a:pPr marL="285750" indent="-285750">
              <a:buFontTx/>
              <a:buChar char="-"/>
            </a:pPr>
            <a:r>
              <a:rPr lang="es-UY" sz="2400" dirty="0" smtClean="0"/>
              <a:t>Reducción del gasto operativo</a:t>
            </a:r>
          </a:p>
          <a:p>
            <a:pPr marL="285750" indent="-285750">
              <a:buFontTx/>
              <a:buChar char="-"/>
            </a:pPr>
            <a:r>
              <a:rPr lang="es-UY" sz="2400" dirty="0" smtClean="0"/>
              <a:t>Virtualización de aplicaciones</a:t>
            </a:r>
          </a:p>
          <a:p>
            <a:pPr marL="285750" indent="-285750">
              <a:buFontTx/>
              <a:buChar char="-"/>
            </a:pPr>
            <a:r>
              <a:rPr lang="es-UY" sz="2400" dirty="0" smtClean="0"/>
              <a:t>Rápido deploy de pc con poco esfuerzo</a:t>
            </a:r>
          </a:p>
          <a:p>
            <a:pPr marL="285750" indent="-285750">
              <a:buFontTx/>
              <a:buChar char="-"/>
            </a:pPr>
            <a:endParaRPr lang="es-UY" sz="2400" dirty="0"/>
          </a:p>
        </p:txBody>
      </p:sp>
    </p:spTree>
    <p:extLst>
      <p:ext uri="{BB962C8B-B14F-4D97-AF65-F5344CB8AC3E}">
        <p14:creationId xmlns:p14="http://schemas.microsoft.com/office/powerpoint/2010/main" val="38734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331640" y="179929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b="1" i="1" dirty="0" smtClean="0">
                <a:solidFill>
                  <a:schemeClr val="tx2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La plataforma es vSphere</a:t>
            </a:r>
            <a:endParaRPr lang="es-UY" sz="3200" b="1" i="1" dirty="0">
              <a:solidFill>
                <a:schemeClr val="tx2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 flipV="1">
            <a:off x="1061864" y="813262"/>
            <a:ext cx="8082136" cy="45719"/>
          </a:xfrm>
          <a:prstGeom prst="rect">
            <a:avLst/>
          </a:prstGeom>
          <a:solidFill>
            <a:srgbClr val="41AEDF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80120" cy="60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0" y="6550192"/>
            <a:ext cx="1061864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4" name="13 Rectángulo"/>
          <p:cNvSpPr/>
          <p:nvPr/>
        </p:nvSpPr>
        <p:spPr>
          <a:xfrm>
            <a:off x="1061864" y="6550192"/>
            <a:ext cx="8082137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5" name="Picture 3" descr="C:\Documents and Settings\acapretti\Escritorio\ACCSA\Comunicación y Marketing\Logos\Logos ACCSA\Logo ACCSA CMYK\Logo Alta\Isotipo-ACCSA blanc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5" y="6578252"/>
            <a:ext cx="477441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1980" y="1496973"/>
            <a:ext cx="6320220" cy="34163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s-UY" sz="2400" kern="0" dirty="0" smtClean="0">
                <a:solidFill>
                  <a:sysClr val="windowText" lastClr="000000"/>
                </a:solidFill>
              </a:rPr>
              <a:t>La mas alta densidad de VM para desktop</a:t>
            </a:r>
          </a:p>
          <a:p>
            <a:pPr>
              <a:spcBef>
                <a:spcPts val="0"/>
              </a:spcBef>
              <a:defRPr/>
            </a:pPr>
            <a:r>
              <a:rPr lang="es-UY" sz="2400" kern="0" dirty="0" smtClean="0">
                <a:solidFill>
                  <a:sysClr val="windowText" lastClr="000000"/>
                </a:solidFill>
              </a:rPr>
              <a:t>Balanceo automático de los equipos entre los host para optimizar su rendimiento</a:t>
            </a:r>
          </a:p>
          <a:p>
            <a:pPr>
              <a:spcBef>
                <a:spcPts val="0"/>
              </a:spcBef>
              <a:defRPr/>
            </a:pPr>
            <a:r>
              <a:rPr lang="es-UY" sz="2400" kern="0" dirty="0" smtClean="0">
                <a:solidFill>
                  <a:sysClr val="windowText" lastClr="000000"/>
                </a:solidFill>
              </a:rPr>
              <a:t>Adaptado para soportar gran cantidad de usuarios utilizando sus VM</a:t>
            </a:r>
          </a:p>
          <a:p>
            <a:pPr>
              <a:spcBef>
                <a:spcPts val="0"/>
              </a:spcBef>
              <a:defRPr/>
            </a:pPr>
            <a:r>
              <a:rPr lang="es-UY" sz="2400" kern="0" dirty="0" smtClean="0">
                <a:solidFill>
                  <a:sysClr val="windowText" lastClr="000000"/>
                </a:solidFill>
              </a:rPr>
              <a:t>Reducción de los requerimientos de memoria para las VM para una mayor consolidación y ahorro de costos</a:t>
            </a:r>
          </a:p>
          <a:p>
            <a:pPr>
              <a:spcBef>
                <a:spcPts val="0"/>
              </a:spcBef>
              <a:defRPr/>
            </a:pPr>
            <a:r>
              <a:rPr lang="es-UY" sz="2400" kern="0" dirty="0" smtClean="0">
                <a:solidFill>
                  <a:sysClr val="windowText" lastClr="000000"/>
                </a:solidFill>
              </a:rPr>
              <a:t>Alta disponibilidad también para sus desktops</a:t>
            </a:r>
          </a:p>
        </p:txBody>
      </p:sp>
      <p:grpSp>
        <p:nvGrpSpPr>
          <p:cNvPr id="9" name="Group 15"/>
          <p:cNvGrpSpPr/>
          <p:nvPr/>
        </p:nvGrpSpPr>
        <p:grpSpPr>
          <a:xfrm>
            <a:off x="6732241" y="1484784"/>
            <a:ext cx="1787857" cy="618699"/>
            <a:chOff x="6810227" y="40944"/>
            <a:chExt cx="1787857" cy="464024"/>
          </a:xfrm>
        </p:grpSpPr>
        <p:sp>
          <p:nvSpPr>
            <p:cNvPr id="10" name="Rounded Rectangle 4"/>
            <p:cNvSpPr/>
            <p:nvPr/>
          </p:nvSpPr>
          <p:spPr>
            <a:xfrm>
              <a:off x="6810227" y="40944"/>
              <a:ext cx="1787857" cy="464024"/>
            </a:xfrm>
            <a:prstGeom prst="roundRect">
              <a:avLst/>
            </a:prstGeom>
            <a:gradFill>
              <a:gsLst>
                <a:gs pos="40000">
                  <a:srgbClr val="006188">
                    <a:lumMod val="75000"/>
                  </a:srgbClr>
                </a:gs>
                <a:gs pos="55000">
                  <a:srgbClr val="006188"/>
                </a:gs>
              </a:gsLst>
              <a:lin ang="9000000" scaled="0"/>
            </a:gradFill>
            <a:ln w="25400" cap="flat" cmpd="sng" algn="ctr">
              <a:noFill/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2" name="TextBox 7"/>
            <p:cNvSpPr txBox="1">
              <a:spLocks noChangeArrowheads="1"/>
            </p:cNvSpPr>
            <p:nvPr/>
          </p:nvSpPr>
          <p:spPr bwMode="auto">
            <a:xfrm>
              <a:off x="6820621" y="68235"/>
              <a:ext cx="1679263" cy="43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Performance</a:t>
              </a:r>
            </a:p>
          </p:txBody>
        </p:sp>
      </p:grpSp>
      <p:pic>
        <p:nvPicPr>
          <p:cNvPr id="16" name="Picture 6" descr="VMW_09Q3_DGRM_View4_Marketecture_D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2420888"/>
            <a:ext cx="2100499" cy="368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331640" y="179929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b="1" i="1" dirty="0" smtClean="0">
                <a:solidFill>
                  <a:schemeClr val="tx2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Instalación de desktops en minutos</a:t>
            </a:r>
            <a:endParaRPr lang="es-UY" sz="3200" b="1" i="1" dirty="0">
              <a:solidFill>
                <a:schemeClr val="tx2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 flipV="1">
            <a:off x="1061864" y="813262"/>
            <a:ext cx="8082136" cy="45719"/>
          </a:xfrm>
          <a:prstGeom prst="rect">
            <a:avLst/>
          </a:prstGeom>
          <a:solidFill>
            <a:srgbClr val="41AEDF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80120" cy="60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0" y="6550192"/>
            <a:ext cx="1061864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4" name="13 Rectángulo"/>
          <p:cNvSpPr/>
          <p:nvPr/>
        </p:nvSpPr>
        <p:spPr>
          <a:xfrm>
            <a:off x="1061864" y="6550192"/>
            <a:ext cx="8082137" cy="2631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5" name="Picture 3" descr="C:\Documents and Settings\acapretti\Escritorio\ACCSA\Comunicación y Marketing\Logos\Logos ACCSA\Logo ACCSA CMYK\Logo Alta\Isotipo-ACCSA blanc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5" y="6578252"/>
            <a:ext cx="477441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63"/>
          <p:cNvSpPr/>
          <p:nvPr/>
        </p:nvSpPr>
        <p:spPr>
          <a:xfrm>
            <a:off x="4422334" y="1124744"/>
            <a:ext cx="4398139" cy="4936952"/>
          </a:xfrm>
          <a:prstGeom prst="roundRect">
            <a:avLst>
              <a:gd name="adj" fmla="val 6323"/>
            </a:avLst>
          </a:prstGeom>
          <a:solidFill>
            <a:srgbClr val="FF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Rounded Rectangle 28"/>
          <p:cNvSpPr/>
          <p:nvPr/>
        </p:nvSpPr>
        <p:spPr>
          <a:xfrm rot="10800000">
            <a:off x="6887314" y="1822369"/>
            <a:ext cx="1734373" cy="2261923"/>
          </a:xfrm>
          <a:prstGeom prst="roundRect">
            <a:avLst>
              <a:gd name="adj" fmla="val 4595"/>
            </a:avLst>
          </a:prstGeom>
          <a:solidFill>
            <a:srgbClr val="FFFFFF"/>
          </a:solidFill>
          <a:ln w="25400" cap="flat" cmpd="sng" algn="ctr">
            <a:solidFill>
              <a:srgbClr val="006188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ext Box 43"/>
          <p:cNvSpPr txBox="1">
            <a:spLocks noChangeArrowheads="1"/>
          </p:cNvSpPr>
          <p:nvPr/>
        </p:nvSpPr>
        <p:spPr bwMode="auto">
          <a:xfrm>
            <a:off x="6897950" y="4711737"/>
            <a:ext cx="1790121" cy="32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Template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142844" y="1250637"/>
            <a:ext cx="427949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marR="0" lvl="0" indent="-2317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40000"/>
              </a:spcAft>
              <a:buClr>
                <a:srgbClr val="00618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UY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Instalación automatizada utilizando </a:t>
            </a:r>
            <a:r>
              <a:rPr kumimoji="0" lang="es-UY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templates</a:t>
            </a:r>
            <a:endParaRPr kumimoji="0" lang="es-UY" sz="2000" b="0" i="0" u="none" strike="noStrike" kern="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31775" marR="0" lvl="0" indent="-231775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40000"/>
              </a:spcAft>
              <a:buClr>
                <a:srgbClr val="00618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UY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</a:rPr>
              <a:t>Manejo de desktops </a:t>
            </a:r>
            <a:br>
              <a:rPr kumimoji="0" lang="es-UY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</a:rPr>
            </a:br>
            <a:r>
              <a:rPr kumimoji="0" lang="es-UY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a demanda</a:t>
            </a:r>
          </a:p>
          <a:p>
            <a:pPr marL="231775" marR="0" lvl="0" indent="-231775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40000"/>
              </a:spcAft>
              <a:buClr>
                <a:srgbClr val="00618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UY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Múltiples tipos de desktops</a:t>
            </a:r>
          </a:p>
          <a:p>
            <a:pPr marL="688975" marR="0" lvl="1" indent="-231775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40000"/>
              </a:spcAft>
              <a:buClr>
                <a:srgbClr val="00618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UY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Persistent, Non-</a:t>
            </a:r>
            <a:r>
              <a:rPr kumimoji="0" lang="es-UY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persistent</a:t>
            </a:r>
            <a:endParaRPr kumimoji="0" lang="es-UY" sz="2000" b="0" i="0" u="none" strike="noStrike" kern="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31775" marR="0" lvl="0" indent="-231775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40000"/>
              </a:spcAft>
              <a:buClr>
                <a:srgbClr val="00618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s-UY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Pools de escritorio flotantes</a:t>
            </a:r>
            <a:endParaRPr kumimoji="0" lang="es-UY" sz="16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6" name="Picture 47" descr="ICON_VM_detail_flat_R2_Q408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6588" y="3878130"/>
            <a:ext cx="813282" cy="10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Group 66"/>
          <p:cNvGrpSpPr/>
          <p:nvPr/>
        </p:nvGrpSpPr>
        <p:grpSpPr>
          <a:xfrm>
            <a:off x="4664660" y="2549392"/>
            <a:ext cx="1790121" cy="857512"/>
            <a:chOff x="4277298" y="2296099"/>
            <a:chExt cx="1922523" cy="690702"/>
          </a:xfrm>
        </p:grpSpPr>
        <p:pic>
          <p:nvPicPr>
            <p:cNvPr id="18" name="Picture 8" descr="ICON_Server_flat_Q408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60670" y="2632821"/>
              <a:ext cx="1392711" cy="353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43"/>
            <p:cNvSpPr txBox="1">
              <a:spLocks noChangeArrowheads="1"/>
            </p:cNvSpPr>
            <p:nvPr/>
          </p:nvSpPr>
          <p:spPr bwMode="auto">
            <a:xfrm>
              <a:off x="4277298" y="2296099"/>
              <a:ext cx="1922523" cy="261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View Manager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20" name="Straight Arrow Connector 70"/>
          <p:cNvCxnSpPr/>
          <p:nvPr/>
        </p:nvCxnSpPr>
        <p:spPr>
          <a:xfrm flipH="1">
            <a:off x="5645073" y="3471385"/>
            <a:ext cx="110" cy="1565299"/>
          </a:xfrm>
          <a:prstGeom prst="straightConnector1">
            <a:avLst/>
          </a:prstGeom>
          <a:noFill/>
          <a:ln w="38100" cap="flat" cmpd="sng" algn="ctr">
            <a:solidFill>
              <a:srgbClr val="008CD0"/>
            </a:solidFill>
            <a:prstDash val="sysDash"/>
            <a:headEnd type="none" w="med" len="med"/>
            <a:tailEnd type="triangle" w="lg" len="lg"/>
          </a:ln>
          <a:effectLst/>
        </p:spPr>
      </p:cxnSp>
      <p:sp>
        <p:nvSpPr>
          <p:cNvPr id="21" name="Arc 71"/>
          <p:cNvSpPr/>
          <p:nvPr/>
        </p:nvSpPr>
        <p:spPr>
          <a:xfrm rot="6300000">
            <a:off x="5790737" y="4549342"/>
            <a:ext cx="1203625" cy="830913"/>
          </a:xfrm>
          <a:prstGeom prst="arc">
            <a:avLst>
              <a:gd name="adj1" fmla="val 15734741"/>
              <a:gd name="adj2" fmla="val 123181"/>
            </a:avLst>
          </a:prstGeom>
          <a:noFill/>
          <a:ln w="38100" cap="flat" cmpd="sng" algn="ctr">
            <a:solidFill>
              <a:srgbClr val="008CD0"/>
            </a:solidFill>
            <a:prstDash val="sysDash"/>
            <a:headEnd type="triangle" w="lg" len="lg"/>
            <a:tailEnd type="none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22" name="Group 67"/>
          <p:cNvGrpSpPr/>
          <p:nvPr/>
        </p:nvGrpSpPr>
        <p:grpSpPr>
          <a:xfrm>
            <a:off x="4664660" y="5157192"/>
            <a:ext cx="1790121" cy="791123"/>
            <a:chOff x="4277298" y="4425108"/>
            <a:chExt cx="1922523" cy="637227"/>
          </a:xfrm>
        </p:grpSpPr>
        <p:pic>
          <p:nvPicPr>
            <p:cNvPr id="23" name="Picture 8" descr="ICON_Server_flat_Q408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60670" y="4425108"/>
              <a:ext cx="1392711" cy="353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43"/>
            <p:cNvSpPr txBox="1">
              <a:spLocks noChangeArrowheads="1"/>
            </p:cNvSpPr>
            <p:nvPr/>
          </p:nvSpPr>
          <p:spPr bwMode="auto">
            <a:xfrm>
              <a:off x="4277298" y="4800600"/>
              <a:ext cx="1922523" cy="261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vCenter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5" name="Rounded Rectangle 38"/>
          <p:cNvSpPr/>
          <p:nvPr/>
        </p:nvSpPr>
        <p:spPr>
          <a:xfrm>
            <a:off x="391369" y="4485117"/>
            <a:ext cx="2880320" cy="1306171"/>
          </a:xfrm>
          <a:prstGeom prst="roundRect">
            <a:avLst>
              <a:gd name="adj" fmla="val 17367"/>
            </a:avLst>
          </a:prstGeom>
          <a:solidFill>
            <a:srgbClr val="EE8E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Banner </a:t>
            </a:r>
            <a:r>
              <a:rPr kumimoji="0" lang="es-UY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Health</a:t>
            </a:r>
            <a:r>
              <a:rPr kumimoji="0" lang="es-UY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logro instalar desktops para 2600 usuarios en </a:t>
            </a:r>
            <a:r>
              <a:rPr kumimoji="0" lang="es-UY" sz="1400" b="1" i="0" u="none" strike="noStrike" kern="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menos</a:t>
            </a:r>
            <a:r>
              <a:rPr kumimoji="0" lang="es-UY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de 10 días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</p:txBody>
      </p:sp>
      <p:pic>
        <p:nvPicPr>
          <p:cNvPr id="26" name="Picture 31" descr="ICON_VM_detail_flat_R2_Q408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9749" y="3050624"/>
            <a:ext cx="501768" cy="66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34" descr="ICON_VM_detail_flat_R2_Q408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9574" y="2618466"/>
            <a:ext cx="501768" cy="66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41" descr="ICON_VM_detail_flat_R2_Q408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6521" y="2289340"/>
            <a:ext cx="501768" cy="66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46" descr="ICON_VM_detail_flat_R2_Q408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7760" y="1965936"/>
            <a:ext cx="501768" cy="66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Group 31"/>
          <p:cNvGrpSpPr/>
          <p:nvPr/>
        </p:nvGrpSpPr>
        <p:grpSpPr>
          <a:xfrm>
            <a:off x="4644009" y="1178120"/>
            <a:ext cx="1787857" cy="618699"/>
            <a:chOff x="6810227" y="40944"/>
            <a:chExt cx="1787857" cy="464024"/>
          </a:xfrm>
          <a:gradFill flip="none" rotWithShape="1">
            <a:gsLst>
              <a:gs pos="0">
                <a:srgbClr val="B6CD00">
                  <a:shade val="30000"/>
                  <a:satMod val="115000"/>
                </a:srgbClr>
              </a:gs>
              <a:gs pos="50000">
                <a:srgbClr val="B6CD00">
                  <a:shade val="67500"/>
                  <a:satMod val="115000"/>
                </a:srgbClr>
              </a:gs>
              <a:gs pos="100000">
                <a:srgbClr val="B6CD00">
                  <a:shade val="100000"/>
                  <a:satMod val="115000"/>
                </a:srgbClr>
              </a:gs>
            </a:gsLst>
            <a:lin ang="13500000" scaled="1"/>
            <a:tileRect/>
          </a:gradFill>
        </p:grpSpPr>
        <p:sp>
          <p:nvSpPr>
            <p:cNvPr id="31" name="Rounded Rectangle 30"/>
            <p:cNvSpPr/>
            <p:nvPr/>
          </p:nvSpPr>
          <p:spPr>
            <a:xfrm>
              <a:off x="6810227" y="40944"/>
              <a:ext cx="1787857" cy="464024"/>
            </a:xfrm>
            <a:prstGeom prst="roundRect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32" name="TextBox 7"/>
            <p:cNvSpPr txBox="1">
              <a:spLocks noChangeArrowheads="1"/>
            </p:cNvSpPr>
            <p:nvPr/>
          </p:nvSpPr>
          <p:spPr bwMode="auto">
            <a:xfrm>
              <a:off x="6820621" y="68235"/>
              <a:ext cx="1679263" cy="43276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Provision Desktops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873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386</Words>
  <Application>Microsoft Office PowerPoint</Application>
  <PresentationFormat>Presentación en pantalla (4:3)</PresentationFormat>
  <Paragraphs>98</Paragraphs>
  <Slides>19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</dc:creator>
  <cp:lastModifiedBy>andre</cp:lastModifiedBy>
  <cp:revision>18</cp:revision>
  <dcterms:created xsi:type="dcterms:W3CDTF">2013-01-28T13:01:20Z</dcterms:created>
  <dcterms:modified xsi:type="dcterms:W3CDTF">2013-11-07T14:20:03Z</dcterms:modified>
</cp:coreProperties>
</file>