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8" r:id="rId3"/>
    <p:sldId id="257" r:id="rId4"/>
    <p:sldId id="274" r:id="rId5"/>
    <p:sldId id="275" r:id="rId6"/>
    <p:sldId id="276" r:id="rId7"/>
    <p:sldId id="277" r:id="rId8"/>
    <p:sldId id="273" r:id="rId9"/>
    <p:sldId id="262" r:id="rId10"/>
    <p:sldId id="263" r:id="rId11"/>
    <p:sldId id="266" r:id="rId12"/>
    <p:sldId id="264" r:id="rId13"/>
    <p:sldId id="265" r:id="rId14"/>
    <p:sldId id="268" r:id="rId15"/>
    <p:sldId id="269" r:id="rId16"/>
    <p:sldId id="270" r:id="rId17"/>
    <p:sldId id="289" r:id="rId18"/>
    <p:sldId id="279" r:id="rId19"/>
    <p:sldId id="280" r:id="rId20"/>
    <p:sldId id="281" r:id="rId21"/>
    <p:sldId id="282" r:id="rId22"/>
    <p:sldId id="283" r:id="rId23"/>
    <p:sldId id="284" r:id="rId24"/>
    <p:sldId id="290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A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48DBB-FA95-9A49-93E6-88E022CB8CE3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81622-8173-8646-BFB9-C910D27D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82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A0FA3E-BFAE-204C-8076-EDDB4364B214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3144"/>
            <a:ext cx="5487041" cy="411355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579028D-FFDB-0047-A853-B08A8BFDB2CA}" type="slidenum">
              <a:rPr lang="es-ES" sz="1200"/>
              <a:pPr eaLnBrk="1" hangingPunct="1"/>
              <a:t>13</a:t>
            </a:fld>
            <a:endParaRPr lang="es-E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 txBox="1">
            <a:spLocks noGrp="1" noChangeArrowheads="1"/>
          </p:cNvSpPr>
          <p:nvPr/>
        </p:nvSpPr>
        <p:spPr bwMode="auto">
          <a:xfrm>
            <a:off x="4792663" y="307975"/>
            <a:ext cx="149701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330" tIns="47165" rIns="94330" bIns="47165"/>
          <a:lstStyle>
            <a:lvl1pPr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s-AR" sz="1000">
                <a:latin typeface="Frutiger 55 Roman" charset="0"/>
              </a:rPr>
              <a:t>Noviembre de 2009</a:t>
            </a:r>
          </a:p>
        </p:txBody>
      </p:sp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5303838" y="8355013"/>
            <a:ext cx="985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330" tIns="47165" rIns="94330" bIns="47165" anchor="b"/>
          <a:lstStyle>
            <a:lvl1pPr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57972A9E-86B2-8149-9CE4-D6F73BB42DA1}" type="slidenum">
              <a:rPr lang="en-US" sz="1000">
                <a:latin typeface="Frutiger 55 Roman" charset="0"/>
              </a:rPr>
              <a:pPr algn="r"/>
              <a:t>20</a:t>
            </a:fld>
            <a:endParaRPr lang="en-US" sz="1000">
              <a:latin typeface="Frutiger 55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739775"/>
            <a:ext cx="4568825" cy="3427413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958850"/>
          </a:xfrm>
          <a:solidFill>
            <a:schemeClr val="bg1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606" tIns="46303" rIns="92606" bIns="46303"/>
          <a:lstStyle/>
          <a:p>
            <a:pPr algn="just">
              <a:lnSpc>
                <a:spcPct val="90000"/>
              </a:lnSpc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3"/>
          <p:cNvSpPr txBox="1">
            <a:spLocks noGrp="1" noChangeArrowheads="1"/>
          </p:cNvSpPr>
          <p:nvPr/>
        </p:nvSpPr>
        <p:spPr bwMode="auto">
          <a:xfrm>
            <a:off x="4792663" y="307975"/>
            <a:ext cx="149701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330" tIns="47165" rIns="94330" bIns="47165"/>
          <a:lstStyle>
            <a:lvl1pPr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s-AR" sz="1000">
                <a:latin typeface="Frutiger 55 Roman" charset="0"/>
              </a:rPr>
              <a:t>Noviembre de 2009</a:t>
            </a:r>
          </a:p>
        </p:txBody>
      </p:sp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5303838" y="8355013"/>
            <a:ext cx="985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330" tIns="47165" rIns="94330" bIns="47165" anchor="b"/>
          <a:lstStyle>
            <a:lvl1pPr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1879E30C-483D-3843-9F01-52FFFFBDFE01}" type="slidenum">
              <a:rPr lang="en-US" sz="1000">
                <a:latin typeface="Frutiger 55 Roman" charset="0"/>
              </a:rPr>
              <a:pPr algn="r"/>
              <a:t>25</a:t>
            </a:fld>
            <a:endParaRPr lang="en-US" sz="1000">
              <a:latin typeface="Frutiger 55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817563"/>
            <a:ext cx="4572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gore@udesa.edu.a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err="1" smtClean="0"/>
              <a:t>Jobic</a:t>
            </a:r>
            <a:r>
              <a:rPr lang="en-US" sz="3600" dirty="0" smtClean="0"/>
              <a:t> 2013</a:t>
            </a:r>
            <a:br>
              <a:rPr lang="en-US" sz="3600" dirty="0" smtClean="0"/>
            </a:br>
            <a:r>
              <a:rPr lang="en-US" sz="2800" dirty="0" err="1" smtClean="0"/>
              <a:t>Segundas</a:t>
            </a:r>
            <a:r>
              <a:rPr lang="en-US" sz="2800" dirty="0" smtClean="0"/>
              <a:t> </a:t>
            </a:r>
            <a:r>
              <a:rPr lang="en-US" sz="2800" dirty="0" err="1" smtClean="0"/>
              <a:t>jornadas</a:t>
            </a:r>
            <a:r>
              <a:rPr lang="en-US" sz="2800" dirty="0" smtClean="0"/>
              <a:t> </a:t>
            </a:r>
            <a:r>
              <a:rPr lang="en-US" sz="2800" dirty="0" err="1" smtClean="0"/>
              <a:t>binacionales</a:t>
            </a:r>
            <a:r>
              <a:rPr lang="en-US" sz="2800" dirty="0" smtClean="0"/>
              <a:t> de </a:t>
            </a:r>
            <a:r>
              <a:rPr lang="en-US" sz="2800" dirty="0" err="1" smtClean="0"/>
              <a:t>informática</a:t>
            </a:r>
            <a:r>
              <a:rPr lang="en-US" sz="2800" dirty="0" smtClean="0"/>
              <a:t> y </a:t>
            </a:r>
            <a:r>
              <a:rPr lang="en-US" sz="2800" dirty="0" err="1" smtClean="0"/>
              <a:t>comunicaciones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Ernesto Gore</a:t>
            </a:r>
          </a:p>
          <a:p>
            <a:r>
              <a:rPr lang="en-US" dirty="0" smtClean="0">
                <a:hlinkClick r:id="rId2"/>
              </a:rPr>
              <a:t>gore@udesa.edu.ar</a:t>
            </a:r>
            <a:endParaRPr lang="en-US" dirty="0" smtClean="0"/>
          </a:p>
          <a:p>
            <a:r>
              <a:rPr lang="en-US" dirty="0" smtClean="0"/>
              <a:t>Concordia, </a:t>
            </a:r>
            <a:r>
              <a:rPr lang="en-US" dirty="0" err="1" smtClean="0"/>
              <a:t>noviembre</a:t>
            </a:r>
            <a:r>
              <a:rPr lang="en-US" dirty="0" smtClean="0"/>
              <a:t> de 2013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087836"/>
            <a:ext cx="77417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Cómo</a:t>
            </a:r>
            <a:r>
              <a:rPr lang="en-US" sz="4400" dirty="0" smtClean="0"/>
              <a:t> </a:t>
            </a:r>
            <a:r>
              <a:rPr lang="en-US" sz="4400" dirty="0" err="1" smtClean="0"/>
              <a:t>aprende</a:t>
            </a:r>
            <a:r>
              <a:rPr lang="en-US" sz="4400" dirty="0" smtClean="0"/>
              <a:t> </a:t>
            </a:r>
            <a:r>
              <a:rPr lang="en-US" sz="4400" dirty="0" err="1" smtClean="0"/>
              <a:t>una</a:t>
            </a:r>
            <a:r>
              <a:rPr lang="en-US" sz="4400" dirty="0" smtClean="0"/>
              <a:t> </a:t>
            </a:r>
            <a:r>
              <a:rPr lang="en-US" sz="4400" dirty="0" err="1" smtClean="0"/>
              <a:t>organización</a:t>
            </a:r>
            <a:r>
              <a:rPr lang="en-US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559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>
                <a:latin typeface="Franklin Gothic Book" charset="0"/>
              </a:rPr>
              <a:t>Concepto de conocimiento</a:t>
            </a:r>
          </a:p>
        </p:txBody>
      </p:sp>
      <p:sp>
        <p:nvSpPr>
          <p:cNvPr id="49154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D880C8-A965-A545-ABB9-6428A585289D}" type="slidenum">
              <a:rPr lang="es-ES" sz="1200">
                <a:latin typeface="Garamond" charset="0"/>
              </a:rPr>
              <a:pPr eaLnBrk="1" hangingPunct="1"/>
              <a:t>10</a:t>
            </a:fld>
            <a:endParaRPr lang="es-ES" sz="1200">
              <a:latin typeface="Garamond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3924300" y="2276475"/>
            <a:ext cx="1439863" cy="143986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flipV="1">
            <a:off x="3924300" y="3716338"/>
            <a:ext cx="1439863" cy="1439862"/>
          </a:xfrm>
          <a:prstGeom prst="triangle">
            <a:avLst>
              <a:gd name="adj" fmla="val 50056"/>
            </a:avLst>
          </a:prstGeom>
          <a:solidFill>
            <a:schemeClr val="accent2"/>
          </a:solidFill>
          <a:ln>
            <a:noFill/>
          </a:ln>
          <a:effectLst>
            <a:outerShdw blurRad="63500" dist="107763" dir="135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779838" y="5229225"/>
            <a:ext cx="197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FF0000"/>
                </a:solidFill>
              </a:rPr>
              <a:t>CREENCIAS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5651500" y="3573463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FF0000"/>
                </a:solidFill>
              </a:rPr>
              <a:t>SENTIDO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635375" y="1628775"/>
            <a:ext cx="236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FF0000"/>
                </a:solidFill>
              </a:rPr>
              <a:t>INFORMACIÓN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763713" y="3500438"/>
            <a:ext cx="175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b="1">
                <a:solidFill>
                  <a:srgbClr val="FF0000"/>
                </a:solidFill>
              </a:rPr>
              <a:t>VÍNCULOS</a:t>
            </a:r>
          </a:p>
        </p:txBody>
      </p:sp>
    </p:spTree>
    <p:extLst>
      <p:ext uri="{BB962C8B-B14F-4D97-AF65-F5344CB8AC3E}">
        <p14:creationId xmlns:p14="http://schemas.microsoft.com/office/powerpoint/2010/main" val="392342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Management help desk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3A02531-11F3-9643-98E9-890D8B464951}" type="slidenum">
              <a:rPr lang="es-ES"/>
              <a:pPr eaLnBrk="1" hangingPunct="1">
                <a:defRPr/>
              </a:pPr>
              <a:t>11</a:t>
            </a:fld>
            <a:endParaRPr lang="es-ES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700213"/>
            <a:ext cx="4102100" cy="3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789810"/>
            <a:ext cx="5203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</a:rPr>
              <a:t>http://</a:t>
            </a:r>
            <a:r>
              <a:rPr lang="en-US" dirty="0" err="1">
                <a:latin typeface="Calibri" charset="0"/>
              </a:rPr>
              <a:t>www.youtube.com</a:t>
            </a:r>
            <a:r>
              <a:rPr lang="en-US" dirty="0">
                <a:latin typeface="Calibri" charset="0"/>
              </a:rPr>
              <a:t>/</a:t>
            </a:r>
            <a:r>
              <a:rPr lang="en-US" dirty="0" err="1">
                <a:latin typeface="Calibri" charset="0"/>
              </a:rPr>
              <a:t>watch?v</a:t>
            </a:r>
            <a:r>
              <a:rPr lang="en-US" dirty="0">
                <a:latin typeface="Calibri" charset="0"/>
              </a:rPr>
              <a:t>=93SgXeu-SeY</a:t>
            </a:r>
          </a:p>
        </p:txBody>
      </p:sp>
    </p:spTree>
    <p:extLst>
      <p:ext uri="{BB962C8B-B14F-4D97-AF65-F5344CB8AC3E}">
        <p14:creationId xmlns:p14="http://schemas.microsoft.com/office/powerpoint/2010/main" val="240264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01740688-37CA-1342-8DC7-B7279D962B5E}" type="slidenum">
              <a:rPr lang="es-ES" sz="1200">
                <a:latin typeface="Garamond" charset="0"/>
              </a:rPr>
              <a:pPr algn="r" eaLnBrk="1" hangingPunct="1"/>
              <a:t>12</a:t>
            </a:fld>
            <a:endParaRPr lang="es-ES" sz="1200">
              <a:latin typeface="Garamond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100">
                <a:solidFill>
                  <a:srgbClr val="0C0660"/>
                </a:solidFill>
                <a:latin typeface="Verdana" charset="0"/>
                <a:ea typeface="+mj-ea"/>
                <a:cs typeface="+mj-cs"/>
              </a:rPr>
              <a:t/>
            </a:r>
            <a:br>
              <a:rPr lang="es-ES" sz="3100">
                <a:solidFill>
                  <a:srgbClr val="0C0660"/>
                </a:solidFill>
                <a:latin typeface="Verdana" charset="0"/>
                <a:ea typeface="+mj-ea"/>
                <a:cs typeface="+mj-cs"/>
              </a:rPr>
            </a:br>
            <a:r>
              <a:rPr lang="es-ES_tradnl" sz="3600">
                <a:latin typeface="Franklin Gothic Book" charset="0"/>
                <a:ea typeface="+mj-ea"/>
                <a:cs typeface="+mj-cs"/>
              </a:rPr>
              <a:t/>
            </a:r>
            <a:br>
              <a:rPr lang="es-ES_tradnl" sz="3600">
                <a:latin typeface="Franklin Gothic Book" charset="0"/>
                <a:ea typeface="+mj-ea"/>
                <a:cs typeface="+mj-cs"/>
              </a:rPr>
            </a:br>
            <a:r>
              <a:rPr lang="es-ES_tradnl" sz="3600">
                <a:latin typeface="Franklin Gothic Book" charset="0"/>
                <a:ea typeface="+mj-ea"/>
                <a:cs typeface="+mj-cs"/>
              </a:rPr>
              <a:t>Los vínculos, las redes y el conocimiento</a:t>
            </a:r>
            <a:endParaRPr lang="es-ES" sz="3600">
              <a:latin typeface="Franklin Gothic Book" charset="0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_tradnl">
              <a:latin typeface="Perpetua" charset="0"/>
            </a:endParaRPr>
          </a:p>
          <a:p>
            <a:pPr eaLnBrk="1" hangingPunct="1">
              <a:buClr>
                <a:srgbClr val="0C0660"/>
              </a:buClr>
              <a:buFont typeface="Wingdings" charset="0"/>
              <a:buChar char="q"/>
            </a:pPr>
            <a:r>
              <a:rPr lang="es-ES_tradnl">
                <a:latin typeface="Perpetua" charset="0"/>
              </a:rPr>
              <a:t>La organización como una máquina</a:t>
            </a:r>
          </a:p>
          <a:p>
            <a:pPr lvl="2" eaLnBrk="1" hangingPunct="1">
              <a:buClr>
                <a:srgbClr val="0C0660"/>
              </a:buClr>
              <a:buFont typeface="Wingdings" charset="0"/>
              <a:buChar char="q"/>
            </a:pPr>
            <a:r>
              <a:rPr lang="es-ES_tradnl">
                <a:latin typeface="Perpetua" charset="0"/>
                <a:cs typeface="ＭＳ Ｐゴシック" charset="0"/>
              </a:rPr>
              <a:t>Relaciones de mando y obediencia </a:t>
            </a:r>
          </a:p>
          <a:p>
            <a:pPr eaLnBrk="1" hangingPunct="1">
              <a:buFont typeface="Wingdings" charset="0"/>
              <a:buNone/>
            </a:pPr>
            <a:endParaRPr lang="es-ES_tradnl">
              <a:solidFill>
                <a:srgbClr val="0C0660"/>
              </a:solidFill>
              <a:latin typeface="Perpetua" charset="0"/>
            </a:endParaRPr>
          </a:p>
        </p:txBody>
      </p:sp>
      <p:sp>
        <p:nvSpPr>
          <p:cNvPr id="43014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158B6B5B-21BB-034B-8697-67647A29BA74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51205" name="AutoShape 4"/>
          <p:cNvSpPr>
            <a:spLocks noChangeArrowheads="1"/>
          </p:cNvSpPr>
          <p:nvPr/>
        </p:nvSpPr>
        <p:spPr bwMode="auto">
          <a:xfrm>
            <a:off x="3276600" y="3284538"/>
            <a:ext cx="2449513" cy="2663825"/>
          </a:xfrm>
          <a:prstGeom prst="triangle">
            <a:avLst>
              <a:gd name="adj" fmla="val 50000"/>
            </a:avLst>
          </a:prstGeom>
          <a:solidFill>
            <a:srgbClr val="47F36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4356100" y="3573463"/>
            <a:ext cx="287338" cy="142875"/>
          </a:xfrm>
          <a:prstGeom prst="ellipse">
            <a:avLst/>
          </a:prstGeom>
          <a:solidFill>
            <a:srgbClr val="C1110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30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8314E0EF-3FF5-4C46-BCBF-64AB3693A132}" type="slidenum">
              <a:rPr lang="es-ES" sz="1200">
                <a:latin typeface="Garamond" charset="0"/>
              </a:rPr>
              <a:pPr algn="r" eaLnBrk="1" hangingPunct="1"/>
              <a:t>13</a:t>
            </a:fld>
            <a:endParaRPr lang="es-ES" sz="1200">
              <a:latin typeface="Garamond" charset="0"/>
            </a:endParaRPr>
          </a:p>
        </p:txBody>
      </p:sp>
      <p:sp>
        <p:nvSpPr>
          <p:cNvPr id="52226" name="Oval 2"/>
          <p:cNvSpPr>
            <a:spLocks noChangeArrowheads="1"/>
          </p:cNvSpPr>
          <p:nvPr/>
        </p:nvSpPr>
        <p:spPr bwMode="auto">
          <a:xfrm>
            <a:off x="5943600" y="1981200"/>
            <a:ext cx="2971800" cy="609600"/>
          </a:xfrm>
          <a:prstGeom prst="ellipse">
            <a:avLst/>
          </a:prstGeom>
          <a:solidFill>
            <a:srgbClr val="B6E8B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8788" y="280988"/>
            <a:ext cx="8231187" cy="1139825"/>
          </a:xfrm>
        </p:spPr>
        <p:txBody>
          <a:bodyPr/>
          <a:lstStyle/>
          <a:p>
            <a:pPr eaLnBrk="1" hangingPunct="1"/>
            <a:r>
              <a:rPr lang="es-MX" sz="3600">
                <a:latin typeface="Franklin Gothic Book" charset="0"/>
              </a:rPr>
              <a:t>Diversidad de áreas en las empresas</a:t>
            </a:r>
            <a:endParaRPr lang="es-ES_tradnl" sz="3600">
              <a:latin typeface="Franklin Gothic Book" charset="0"/>
            </a:endParaRPr>
          </a:p>
        </p:txBody>
      </p:sp>
      <p:sp>
        <p:nvSpPr>
          <p:cNvPr id="44045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E8C9BDC7-BAD7-8F4F-8CCB-5FAB78631DF3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52229" name="Oval 4"/>
          <p:cNvSpPr>
            <a:spLocks noChangeArrowheads="1"/>
          </p:cNvSpPr>
          <p:nvPr/>
        </p:nvSpPr>
        <p:spPr bwMode="auto">
          <a:xfrm>
            <a:off x="2843213" y="2133600"/>
            <a:ext cx="3240087" cy="3240088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Oval 5"/>
          <p:cNvSpPr>
            <a:spLocks noChangeArrowheads="1"/>
          </p:cNvSpPr>
          <p:nvPr/>
        </p:nvSpPr>
        <p:spPr bwMode="auto">
          <a:xfrm>
            <a:off x="4356100" y="2708275"/>
            <a:ext cx="3168650" cy="720725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1692275" y="2997200"/>
            <a:ext cx="3168650" cy="7207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Oval 7"/>
          <p:cNvSpPr>
            <a:spLocks noChangeArrowheads="1"/>
          </p:cNvSpPr>
          <p:nvPr/>
        </p:nvSpPr>
        <p:spPr bwMode="auto">
          <a:xfrm>
            <a:off x="3995738" y="3644900"/>
            <a:ext cx="3168650" cy="7207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Oval 8"/>
          <p:cNvSpPr>
            <a:spLocks noChangeArrowheads="1"/>
          </p:cNvSpPr>
          <p:nvPr/>
        </p:nvSpPr>
        <p:spPr bwMode="auto">
          <a:xfrm>
            <a:off x="1619250" y="4076700"/>
            <a:ext cx="3168650" cy="7207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Oval 9"/>
          <p:cNvSpPr>
            <a:spLocks noChangeArrowheads="1"/>
          </p:cNvSpPr>
          <p:nvPr/>
        </p:nvSpPr>
        <p:spPr bwMode="auto">
          <a:xfrm>
            <a:off x="3409950" y="4630738"/>
            <a:ext cx="3168650" cy="7207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Oval 10"/>
          <p:cNvSpPr>
            <a:spLocks noChangeArrowheads="1"/>
          </p:cNvSpPr>
          <p:nvPr/>
        </p:nvSpPr>
        <p:spPr bwMode="auto">
          <a:xfrm>
            <a:off x="2051050" y="2420938"/>
            <a:ext cx="3600450" cy="360362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19475" y="2420938"/>
            <a:ext cx="3810000" cy="2667000"/>
            <a:chOff x="2160" y="1536"/>
            <a:chExt cx="2400" cy="1680"/>
          </a:xfrm>
        </p:grpSpPr>
        <p:sp>
          <p:nvSpPr>
            <p:cNvPr id="52250" name="Rectangle 12"/>
            <p:cNvSpPr>
              <a:spLocks noChangeArrowheads="1"/>
            </p:cNvSpPr>
            <p:nvPr/>
          </p:nvSpPr>
          <p:spPr bwMode="auto">
            <a:xfrm>
              <a:off x="2304" y="2832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Rectangle 13"/>
            <p:cNvSpPr>
              <a:spLocks noChangeArrowheads="1"/>
            </p:cNvSpPr>
            <p:nvPr/>
          </p:nvSpPr>
          <p:spPr bwMode="auto">
            <a:xfrm>
              <a:off x="2160" y="1632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Rectangle 14"/>
            <p:cNvSpPr>
              <a:spLocks noChangeArrowheads="1"/>
            </p:cNvSpPr>
            <p:nvPr/>
          </p:nvSpPr>
          <p:spPr bwMode="auto">
            <a:xfrm>
              <a:off x="3024" y="1536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Rectangle 15"/>
            <p:cNvSpPr>
              <a:spLocks noChangeArrowheads="1"/>
            </p:cNvSpPr>
            <p:nvPr/>
          </p:nvSpPr>
          <p:spPr bwMode="auto">
            <a:xfrm>
              <a:off x="2592" y="2064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Rectangle 16"/>
            <p:cNvSpPr>
              <a:spLocks noChangeArrowheads="1"/>
            </p:cNvSpPr>
            <p:nvPr/>
          </p:nvSpPr>
          <p:spPr bwMode="auto">
            <a:xfrm>
              <a:off x="3216" y="2016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Rectangle 17"/>
            <p:cNvSpPr>
              <a:spLocks noChangeArrowheads="1"/>
            </p:cNvSpPr>
            <p:nvPr/>
          </p:nvSpPr>
          <p:spPr bwMode="auto">
            <a:xfrm>
              <a:off x="4368" y="1536"/>
              <a:ext cx="192" cy="384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124075" y="2276475"/>
            <a:ext cx="6400800" cy="2743200"/>
            <a:chOff x="1344" y="1440"/>
            <a:chExt cx="4032" cy="1728"/>
          </a:xfrm>
        </p:grpSpPr>
        <p:sp>
          <p:nvSpPr>
            <p:cNvPr id="52238" name="Line 19"/>
            <p:cNvSpPr>
              <a:spLocks noChangeShapeType="1"/>
            </p:cNvSpPr>
            <p:nvPr/>
          </p:nvSpPr>
          <p:spPr bwMode="auto">
            <a:xfrm>
              <a:off x="2592" y="3168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Line 20"/>
            <p:cNvSpPr>
              <a:spLocks noChangeShapeType="1"/>
            </p:cNvSpPr>
            <p:nvPr/>
          </p:nvSpPr>
          <p:spPr bwMode="auto">
            <a:xfrm flipH="1">
              <a:off x="3264" y="3120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Line 21"/>
            <p:cNvSpPr>
              <a:spLocks noChangeShapeType="1"/>
            </p:cNvSpPr>
            <p:nvPr/>
          </p:nvSpPr>
          <p:spPr bwMode="auto">
            <a:xfrm>
              <a:off x="1344" y="2784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Line 22"/>
            <p:cNvSpPr>
              <a:spLocks noChangeShapeType="1"/>
            </p:cNvSpPr>
            <p:nvPr/>
          </p:nvSpPr>
          <p:spPr bwMode="auto">
            <a:xfrm flipH="1">
              <a:off x="2112" y="2784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Line 23"/>
            <p:cNvSpPr>
              <a:spLocks noChangeShapeType="1"/>
            </p:cNvSpPr>
            <p:nvPr/>
          </p:nvSpPr>
          <p:spPr bwMode="auto">
            <a:xfrm>
              <a:off x="2928" y="2544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Line 24"/>
            <p:cNvSpPr>
              <a:spLocks noChangeShapeType="1"/>
            </p:cNvSpPr>
            <p:nvPr/>
          </p:nvSpPr>
          <p:spPr bwMode="auto">
            <a:xfrm flipH="1">
              <a:off x="3600" y="2544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Line 25"/>
            <p:cNvSpPr>
              <a:spLocks noChangeShapeType="1"/>
            </p:cNvSpPr>
            <p:nvPr/>
          </p:nvSpPr>
          <p:spPr bwMode="auto">
            <a:xfrm>
              <a:off x="1488" y="2112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Line 26"/>
            <p:cNvSpPr>
              <a:spLocks noChangeShapeType="1"/>
            </p:cNvSpPr>
            <p:nvPr/>
          </p:nvSpPr>
          <p:spPr bwMode="auto">
            <a:xfrm flipH="1">
              <a:off x="2208" y="2112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Line 27"/>
            <p:cNvSpPr>
              <a:spLocks noChangeShapeType="1"/>
            </p:cNvSpPr>
            <p:nvPr/>
          </p:nvSpPr>
          <p:spPr bwMode="auto">
            <a:xfrm>
              <a:off x="4032" y="1440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Line 28"/>
            <p:cNvSpPr>
              <a:spLocks noChangeShapeType="1"/>
            </p:cNvSpPr>
            <p:nvPr/>
          </p:nvSpPr>
          <p:spPr bwMode="auto">
            <a:xfrm flipH="1">
              <a:off x="4944" y="1440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Line 29"/>
            <p:cNvSpPr>
              <a:spLocks noChangeShapeType="1"/>
            </p:cNvSpPr>
            <p:nvPr/>
          </p:nvSpPr>
          <p:spPr bwMode="auto">
            <a:xfrm>
              <a:off x="3360" y="1920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Line 30"/>
            <p:cNvSpPr>
              <a:spLocks noChangeShapeType="1"/>
            </p:cNvSpPr>
            <p:nvPr/>
          </p:nvSpPr>
          <p:spPr bwMode="auto">
            <a:xfrm flipH="1">
              <a:off x="3840" y="1920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045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1652AE-EBBE-9A40-B3EF-460D62F8974E}" type="slidenum">
              <a:rPr lang="es-ES" sz="1200">
                <a:latin typeface="Garamond" charset="0"/>
              </a:rPr>
              <a:pPr eaLnBrk="1" hangingPunct="1"/>
              <a:t>14</a:t>
            </a:fld>
            <a:endParaRPr lang="es-ES" sz="1200">
              <a:latin typeface="Garamond" charset="0"/>
            </a:endParaRPr>
          </a:p>
        </p:txBody>
      </p:sp>
      <p:sp>
        <p:nvSpPr>
          <p:cNvPr id="56322" name="Rectangle 2"/>
          <p:cNvSpPr txBox="1">
            <a:spLocks noChangeArrowheads="1"/>
          </p:cNvSpPr>
          <p:nvPr/>
        </p:nvSpPr>
        <p:spPr bwMode="auto">
          <a:xfrm>
            <a:off x="431800" y="328613"/>
            <a:ext cx="822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AR" sz="3200" b="1">
                <a:solidFill>
                  <a:srgbClr val="7C6B4D"/>
                </a:solidFill>
                <a:latin typeface="Verdana" charset="0"/>
              </a:rPr>
              <a:t>El conocimiento organizativo como construcción</a:t>
            </a:r>
          </a:p>
        </p:txBody>
      </p:sp>
      <p:graphicFrame>
        <p:nvGraphicFramePr>
          <p:cNvPr id="563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692550"/>
              </p:ext>
            </p:extLst>
          </p:nvPr>
        </p:nvGraphicFramePr>
        <p:xfrm>
          <a:off x="460375" y="2751138"/>
          <a:ext cx="403225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Chart" r:id="rId3" imgW="8229600" imgH="4546600" progId="MSGraph.Chart.8">
                  <p:embed followColorScheme="full"/>
                </p:oleObj>
              </mc:Choice>
              <mc:Fallback>
                <p:oleObj name="Chart" r:id="rId3" imgW="8229600" imgH="45466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2751138"/>
                        <a:ext cx="403225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324" name="Picture 12" descr="C:\Users\gore.DIGITAL\Desktop\REDES.T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341438"/>
            <a:ext cx="6553200" cy="468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91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0F34FF-402E-8646-98FE-EB9F7D08ED61}" type="slidenum">
              <a:rPr lang="es-ES" sz="1200">
                <a:latin typeface="Garamond" charset="0"/>
              </a:rPr>
              <a:pPr eaLnBrk="1" hangingPunct="1"/>
              <a:t>15</a:t>
            </a:fld>
            <a:endParaRPr lang="es-ES" sz="1200">
              <a:latin typeface="Garamond" charset="0"/>
            </a:endParaRPr>
          </a:p>
        </p:txBody>
      </p:sp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431800" y="333375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AR" sz="3200" b="1">
              <a:solidFill>
                <a:srgbClr val="0C0660"/>
              </a:solidFill>
              <a:latin typeface="Verdana" charset="0"/>
            </a:endParaRPr>
          </a:p>
        </p:txBody>
      </p:sp>
      <p:graphicFrame>
        <p:nvGraphicFramePr>
          <p:cNvPr id="573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557264"/>
              </p:ext>
            </p:extLst>
          </p:nvPr>
        </p:nvGraphicFramePr>
        <p:xfrm>
          <a:off x="460375" y="2751138"/>
          <a:ext cx="403225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Chart" r:id="rId3" imgW="8229600" imgH="4546600" progId="MSGraph.Chart.8">
                  <p:embed followColorScheme="full"/>
                </p:oleObj>
              </mc:Choice>
              <mc:Fallback>
                <p:oleObj name="Chart" r:id="rId3" imgW="8229600" imgH="45466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2751138"/>
                        <a:ext cx="403225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48" name="Picture 12" descr="C:\Users\gore.DIGITAL\Desktop\REDES II.T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12875"/>
            <a:ext cx="6384925" cy="431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25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376ED43F-2823-5A4E-8955-9C8782646658}" type="slidenum">
              <a:rPr lang="es-ES" sz="1200">
                <a:latin typeface="Garamond" charset="0"/>
              </a:rPr>
              <a:pPr algn="r" eaLnBrk="1" hangingPunct="1"/>
              <a:t>16</a:t>
            </a:fld>
            <a:endParaRPr lang="es-ES" sz="1200">
              <a:latin typeface="Garamond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z="3600">
                <a:latin typeface="Franklin Gothic Book" charset="0"/>
              </a:rPr>
              <a:t>Las fronteras y las prácticas</a:t>
            </a:r>
            <a:endParaRPr lang="es-ES" sz="3600">
              <a:latin typeface="Franklin Gothic Book" charset="0"/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 2" charset="0"/>
              <a:buNone/>
              <a:defRPr/>
            </a:pPr>
            <a:endParaRPr lang="es-ES_tradnl" smtClean="0">
              <a:latin typeface="Perpetua" charset="0"/>
              <a:ea typeface="+mn-ea"/>
              <a:cs typeface="+mn-cs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El conocimiento fluye donde hay prácticas compartidas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 Se pegotea donde no las hay.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 Para que el conocimiento fluya hay que compartir prácticas.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 Para compartir prácticas hay que traspasar fronteras.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 Para traspasar fronteras hay que cambiar vínculos.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0C0660"/>
              </a:buClr>
              <a:buFont typeface="Wingdings" charset="0"/>
              <a:buChar char="q"/>
              <a:defRPr/>
            </a:pPr>
            <a:r>
              <a:rPr lang="es-ES_tradnl" smtClean="0">
                <a:latin typeface="Perpetua" charset="0"/>
                <a:ea typeface="+mn-ea"/>
                <a:cs typeface="+mn-cs"/>
              </a:rPr>
              <a:t> No hay construcción colectiva de conocimientos sin cambio en los vínculos. </a:t>
            </a:r>
          </a:p>
        </p:txBody>
      </p:sp>
      <p:sp>
        <p:nvSpPr>
          <p:cNvPr id="49156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C46720C6-3913-CA42-9D5E-A9AAE22FB598}" type="slidenum">
              <a:rPr lang="es-ES"/>
              <a:pPr>
                <a:defRPr/>
              </a:pPr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25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39A7D0-2FC1-A044-AD55-6C4416CDE9B9}" type="slidenum">
              <a:rPr lang="es-ES"/>
              <a:pPr eaLnBrk="1" hangingPunct="1"/>
              <a:t>17</a:t>
            </a:fld>
            <a:endParaRPr lang="es-ES"/>
          </a:p>
        </p:txBody>
      </p:sp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3132138" y="981075"/>
            <a:ext cx="5040312" cy="5040313"/>
          </a:xfrm>
          <a:prstGeom prst="rect">
            <a:avLst/>
          </a:prstGeom>
          <a:solidFill>
            <a:srgbClr val="F9FECE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s-ES">
              <a:cs typeface="+mn-cs"/>
            </a:endParaRPr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3203575" y="1125538"/>
            <a:ext cx="431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2000" b="1" smtClean="0">
                <a:cs typeface="+mn-cs"/>
              </a:rPr>
              <a:t>1</a:t>
            </a:r>
            <a:endParaRPr lang="en-US" sz="2000" b="1" smtClean="0">
              <a:cs typeface="+mn-cs"/>
            </a:endParaRP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3203575" y="5445125"/>
            <a:ext cx="431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2000" b="1" smtClean="0">
                <a:cs typeface="+mn-cs"/>
              </a:rPr>
              <a:t>3</a:t>
            </a:r>
            <a:endParaRPr lang="en-US" sz="2000" b="1" smtClean="0">
              <a:cs typeface="+mn-cs"/>
            </a:endParaRP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7524750" y="5445125"/>
            <a:ext cx="431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2000" b="1" smtClean="0">
                <a:cs typeface="+mn-cs"/>
              </a:rPr>
              <a:t>4</a:t>
            </a:r>
            <a:endParaRPr lang="en-US" sz="2000" b="1" smtClean="0">
              <a:cs typeface="+mn-cs"/>
            </a:endParaRP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7596188" y="1052513"/>
            <a:ext cx="4318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2000" b="1" smtClean="0">
                <a:cs typeface="+mn-cs"/>
              </a:rPr>
              <a:t>2</a:t>
            </a:r>
            <a:endParaRPr lang="en-US" sz="2000" b="1" smtClean="0">
              <a:cs typeface="+mn-cs"/>
            </a:endParaRP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3492500" y="476250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AR" b="1" dirty="0"/>
              <a:t>Yo sé</a:t>
            </a:r>
            <a:endParaRPr lang="en-US" b="1" dirty="0"/>
          </a:p>
        </p:txBody>
      </p:sp>
      <p:sp>
        <p:nvSpPr>
          <p:cNvPr id="271368" name="Text Box 8"/>
          <p:cNvSpPr txBox="1">
            <a:spLocks noChangeArrowheads="1"/>
          </p:cNvSpPr>
          <p:nvPr/>
        </p:nvSpPr>
        <p:spPr bwMode="auto">
          <a:xfrm>
            <a:off x="6300788" y="549275"/>
            <a:ext cx="1512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AR" b="1"/>
              <a:t>Yo no sé</a:t>
            </a:r>
            <a:endParaRPr lang="en-US" b="1"/>
          </a:p>
        </p:txBody>
      </p:sp>
      <p:sp>
        <p:nvSpPr>
          <p:cNvPr id="271369" name="Text Box 9"/>
          <p:cNvSpPr txBox="1">
            <a:spLocks noChangeArrowheads="1"/>
          </p:cNvSpPr>
          <p:nvPr/>
        </p:nvSpPr>
        <p:spPr bwMode="auto">
          <a:xfrm rot="-5400000">
            <a:off x="2054225" y="1770063"/>
            <a:ext cx="1512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b="1" smtClean="0">
                <a:cs typeface="+mn-cs"/>
              </a:rPr>
              <a:t>Ellos saben</a:t>
            </a:r>
            <a:endParaRPr lang="en-US" b="1" smtClean="0">
              <a:cs typeface="+mn-cs"/>
            </a:endParaRPr>
          </a:p>
        </p:txBody>
      </p:sp>
      <p:sp>
        <p:nvSpPr>
          <p:cNvPr id="271370" name="Text Box 10"/>
          <p:cNvSpPr txBox="1">
            <a:spLocks noChangeArrowheads="1"/>
          </p:cNvSpPr>
          <p:nvPr/>
        </p:nvSpPr>
        <p:spPr bwMode="auto">
          <a:xfrm rot="5400000" flipV="1">
            <a:off x="1803400" y="4902200"/>
            <a:ext cx="187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b="1" dirty="0" smtClean="0">
                <a:cs typeface="+mn-cs"/>
              </a:rPr>
              <a:t>Ellos no saben</a:t>
            </a:r>
            <a:endParaRPr lang="en-US" b="1" dirty="0" smtClean="0">
              <a:cs typeface="+mn-cs"/>
            </a:endParaRPr>
          </a:p>
        </p:txBody>
      </p: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3348038" y="2276475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600" b="1" smtClean="0">
                <a:cs typeface="+mn-cs"/>
              </a:rPr>
              <a:t>LIBRE</a:t>
            </a:r>
            <a:endParaRPr lang="en-US" sz="1600" b="1" smtClean="0">
              <a:cs typeface="+mn-cs"/>
            </a:endParaRP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6516688" y="2349500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600" b="1" smtClean="0">
                <a:cs typeface="+mn-cs"/>
              </a:rPr>
              <a:t>CIEGA</a:t>
            </a:r>
            <a:endParaRPr lang="en-US" sz="1600" b="1" smtClean="0">
              <a:cs typeface="+mn-cs"/>
            </a:endParaRPr>
          </a:p>
        </p:txBody>
      </p:sp>
      <p:sp>
        <p:nvSpPr>
          <p:cNvPr id="271373" name="Text Box 13"/>
          <p:cNvSpPr txBox="1">
            <a:spLocks noChangeArrowheads="1"/>
          </p:cNvSpPr>
          <p:nvPr/>
        </p:nvSpPr>
        <p:spPr bwMode="auto">
          <a:xfrm>
            <a:off x="3419475" y="5013325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600" b="1" smtClean="0">
                <a:cs typeface="+mn-cs"/>
              </a:rPr>
              <a:t>PRIVADA</a:t>
            </a:r>
            <a:endParaRPr lang="en-US" sz="1600" b="1" smtClean="0">
              <a:cs typeface="+mn-cs"/>
            </a:endParaRPr>
          </a:p>
        </p:txBody>
      </p: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6227763" y="4868863"/>
            <a:ext cx="180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600" b="1" smtClean="0">
                <a:cs typeface="+mn-cs"/>
              </a:rPr>
              <a:t>DESCONOCIDA</a:t>
            </a:r>
            <a:endParaRPr lang="en-US" sz="1600" b="1" smtClean="0">
              <a:cs typeface="+mn-cs"/>
            </a:endParaRPr>
          </a:p>
        </p:txBody>
      </p:sp>
      <p:sp>
        <p:nvSpPr>
          <p:cNvPr id="271375" name="Line 15"/>
          <p:cNvSpPr>
            <a:spLocks noChangeShapeType="1"/>
          </p:cNvSpPr>
          <p:nvPr/>
        </p:nvSpPr>
        <p:spPr bwMode="auto">
          <a:xfrm>
            <a:off x="3132138" y="4724400"/>
            <a:ext cx="5040312" cy="0"/>
          </a:xfrm>
          <a:prstGeom prst="line">
            <a:avLst/>
          </a:prstGeom>
          <a:noFill/>
          <a:ln w="57150">
            <a:solidFill>
              <a:srgbClr val="FF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6" name="Line 16"/>
          <p:cNvSpPr>
            <a:spLocks noChangeShapeType="1"/>
          </p:cNvSpPr>
          <p:nvPr/>
        </p:nvSpPr>
        <p:spPr bwMode="auto">
          <a:xfrm>
            <a:off x="6804025" y="981075"/>
            <a:ext cx="0" cy="5040313"/>
          </a:xfrm>
          <a:prstGeom prst="line">
            <a:avLst/>
          </a:prstGeom>
          <a:noFill/>
          <a:ln w="38100">
            <a:solidFill>
              <a:schemeClr val="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804025" y="3500438"/>
            <a:ext cx="12239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200" smtClean="0">
                <a:cs typeface="+mn-cs"/>
              </a:rPr>
              <a:t>Observaciones de los otros</a:t>
            </a:r>
            <a:endParaRPr lang="en-US" sz="1200" smtClean="0">
              <a:cs typeface="+mn-cs"/>
            </a:endParaRPr>
          </a:p>
        </p:txBody>
      </p:sp>
      <p:sp>
        <p:nvSpPr>
          <p:cNvPr id="271378" name="Line 18"/>
          <p:cNvSpPr>
            <a:spLocks noChangeShapeType="1"/>
          </p:cNvSpPr>
          <p:nvPr/>
        </p:nvSpPr>
        <p:spPr bwMode="auto">
          <a:xfrm>
            <a:off x="7308850" y="3933825"/>
            <a:ext cx="0" cy="28733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9" name="Line 19"/>
          <p:cNvSpPr>
            <a:spLocks noChangeShapeType="1"/>
          </p:cNvSpPr>
          <p:nvPr/>
        </p:nvSpPr>
        <p:spPr bwMode="auto">
          <a:xfrm>
            <a:off x="6588125" y="1916113"/>
            <a:ext cx="6477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5651500" y="1700213"/>
            <a:ext cx="9366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200" smtClean="0">
                <a:cs typeface="+mn-cs"/>
              </a:rPr>
              <a:t>Pedido de feedback</a:t>
            </a:r>
            <a:endParaRPr lang="en-US" sz="1200" smtClean="0">
              <a:cs typeface="+mn-cs"/>
            </a:endParaRPr>
          </a:p>
        </p:txBody>
      </p:sp>
      <p:sp>
        <p:nvSpPr>
          <p:cNvPr id="271381" name="Text Box 21"/>
          <p:cNvSpPr txBox="1">
            <a:spLocks noChangeArrowheads="1"/>
          </p:cNvSpPr>
          <p:nvPr/>
        </p:nvSpPr>
        <p:spPr bwMode="auto">
          <a:xfrm>
            <a:off x="5651500" y="5229225"/>
            <a:ext cx="15827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200" smtClean="0">
                <a:cs typeface="+mn-cs"/>
              </a:rPr>
              <a:t>Auto descubrimiento</a:t>
            </a:r>
            <a:endParaRPr lang="en-US" sz="1200" smtClean="0">
              <a:cs typeface="+mn-cs"/>
            </a:endParaRPr>
          </a:p>
        </p:txBody>
      </p:sp>
      <p:sp>
        <p:nvSpPr>
          <p:cNvPr id="271382" name="Line 22"/>
          <p:cNvSpPr>
            <a:spLocks noChangeShapeType="1"/>
          </p:cNvSpPr>
          <p:nvPr/>
        </p:nvSpPr>
        <p:spPr bwMode="auto">
          <a:xfrm>
            <a:off x="7235825" y="5373688"/>
            <a:ext cx="431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83" name="Line 23"/>
          <p:cNvSpPr>
            <a:spLocks noChangeShapeType="1"/>
          </p:cNvSpPr>
          <p:nvPr/>
        </p:nvSpPr>
        <p:spPr bwMode="auto">
          <a:xfrm>
            <a:off x="4284663" y="3860800"/>
            <a:ext cx="0" cy="431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3708400" y="3500438"/>
            <a:ext cx="1223963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1200" smtClean="0">
                <a:cs typeface="+mn-cs"/>
              </a:rPr>
              <a:t>Mostrarse</a:t>
            </a:r>
            <a:endParaRPr lang="en-US" sz="1200" smtClean="0">
              <a:cs typeface="+mn-cs"/>
            </a:endParaRPr>
          </a:p>
        </p:txBody>
      </p:sp>
      <p:sp>
        <p:nvSpPr>
          <p:cNvPr id="271390" name="Line 30"/>
          <p:cNvSpPr>
            <a:spLocks noChangeShapeType="1"/>
          </p:cNvSpPr>
          <p:nvPr/>
        </p:nvSpPr>
        <p:spPr bwMode="auto">
          <a:xfrm>
            <a:off x="3132138" y="3500438"/>
            <a:ext cx="5040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91" name="Line 31"/>
          <p:cNvSpPr>
            <a:spLocks noChangeShapeType="1"/>
          </p:cNvSpPr>
          <p:nvPr/>
        </p:nvSpPr>
        <p:spPr bwMode="auto">
          <a:xfrm flipV="1">
            <a:off x="5651500" y="981075"/>
            <a:ext cx="0" cy="5040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Text Box 33"/>
          <p:cNvSpPr txBox="1">
            <a:spLocks noChangeArrowheads="1"/>
          </p:cNvSpPr>
          <p:nvPr/>
        </p:nvSpPr>
        <p:spPr bwMode="auto">
          <a:xfrm>
            <a:off x="0" y="3573463"/>
            <a:ext cx="25923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AR" sz="2800" smtClean="0">
                <a:latin typeface="Verdana" charset="0"/>
                <a:cs typeface="+mn-cs"/>
              </a:rPr>
              <a:t>Ventana de Johari</a:t>
            </a:r>
            <a:endParaRPr lang="en-US" sz="2800" smtClean="0">
              <a:latin typeface="Verdana" charset="0"/>
              <a:cs typeface="+mn-cs"/>
            </a:endParaRPr>
          </a:p>
        </p:txBody>
      </p:sp>
      <p:sp>
        <p:nvSpPr>
          <p:cNvPr id="271394" name="Line 34"/>
          <p:cNvSpPr>
            <a:spLocks noChangeShapeType="1"/>
          </p:cNvSpPr>
          <p:nvPr/>
        </p:nvSpPr>
        <p:spPr bwMode="auto">
          <a:xfrm>
            <a:off x="3132138" y="1700213"/>
            <a:ext cx="5040312" cy="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95" name="Line 35"/>
          <p:cNvSpPr>
            <a:spLocks noChangeShapeType="1"/>
          </p:cNvSpPr>
          <p:nvPr/>
        </p:nvSpPr>
        <p:spPr bwMode="auto">
          <a:xfrm>
            <a:off x="3995738" y="981075"/>
            <a:ext cx="0" cy="5040313"/>
          </a:xfrm>
          <a:prstGeom prst="line">
            <a:avLst/>
          </a:prstGeom>
          <a:noFill/>
          <a:ln w="38100">
            <a:solidFill>
              <a:srgbClr val="0033CC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7" grpId="0"/>
      <p:bldP spid="271368" grpId="0"/>
      <p:bldP spid="271369" grpId="0"/>
      <p:bldP spid="271370" grpId="0"/>
      <p:bldP spid="271371" grpId="0"/>
      <p:bldP spid="271372" grpId="0"/>
      <p:bldP spid="271373" grpId="0"/>
      <p:bldP spid="271374" grpId="0"/>
      <p:bldP spid="271375" grpId="0" animBg="1"/>
      <p:bldP spid="271376" grpId="0" animBg="1"/>
      <p:bldP spid="271377" grpId="0" animBg="1"/>
      <p:bldP spid="271378" grpId="0" animBg="1"/>
      <p:bldP spid="271379" grpId="0" animBg="1"/>
      <p:bldP spid="271380" grpId="0" animBg="1"/>
      <p:bldP spid="271381" grpId="0" animBg="1"/>
      <p:bldP spid="271382" grpId="0" animBg="1"/>
      <p:bldP spid="271383" grpId="0" animBg="1"/>
      <p:bldP spid="271384" grpId="0" animBg="1"/>
      <p:bldP spid="271390" grpId="0" animBg="1"/>
      <p:bldP spid="271391" grpId="0" animBg="1"/>
      <p:bldP spid="271394" grpId="0" animBg="1"/>
      <p:bldP spid="2713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alibri" charset="0"/>
              </a:rPr>
              <a:t>Un modelo clásico: "Estilos de Liderazgo" </a:t>
            </a:r>
            <a:r>
              <a:rPr lang="en-US" sz="2800">
                <a:latin typeface="Calibri" charset="0"/>
              </a:rPr>
              <a:t>(Hersey &amp; Blanchard, 1975)</a:t>
            </a:r>
            <a:endParaRPr lang="en-US" sz="3600">
              <a:latin typeface="Calibri" charset="0"/>
            </a:endParaRPr>
          </a:p>
        </p:txBody>
      </p:sp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57200" y="615432"/>
            <a:ext cx="7391400" cy="4419600"/>
            <a:chOff x="720" y="1008"/>
            <a:chExt cx="4656" cy="2784"/>
          </a:xfrm>
        </p:grpSpPr>
        <p:sp>
          <p:nvSpPr>
            <p:cNvPr id="51205" name="Rectangle 3"/>
            <p:cNvSpPr>
              <a:spLocks noChangeArrowheads="1"/>
            </p:cNvSpPr>
            <p:nvPr/>
          </p:nvSpPr>
          <p:spPr bwMode="auto">
            <a:xfrm>
              <a:off x="1728" y="1008"/>
              <a:ext cx="3648" cy="23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AR" sz="1200">
                <a:solidFill>
                  <a:srgbClr val="010000"/>
                </a:solidFill>
                <a:latin typeface="Frutiger 65 Bold" charset="0"/>
                <a:cs typeface="Arial" charset="0"/>
              </a:endParaRPr>
            </a:p>
          </p:txBody>
        </p:sp>
        <p:sp>
          <p:nvSpPr>
            <p:cNvPr id="51206" name="Text Box 4"/>
            <p:cNvSpPr txBox="1">
              <a:spLocks noChangeArrowheads="1"/>
            </p:cNvSpPr>
            <p:nvPr/>
          </p:nvSpPr>
          <p:spPr bwMode="auto">
            <a:xfrm>
              <a:off x="4560" y="3504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endParaRPr lang="es-AR">
                <a:solidFill>
                  <a:srgbClr val="010000"/>
                </a:solidFill>
                <a:latin typeface="Times New Roman" charset="0"/>
                <a:cs typeface="Arial" charset="0"/>
              </a:endParaRPr>
            </a:p>
          </p:txBody>
        </p:sp>
        <p:sp>
          <p:nvSpPr>
            <p:cNvPr id="51207" name="Text Box 5"/>
            <p:cNvSpPr txBox="1">
              <a:spLocks noChangeArrowheads="1"/>
            </p:cNvSpPr>
            <p:nvPr/>
          </p:nvSpPr>
          <p:spPr bwMode="auto">
            <a:xfrm>
              <a:off x="720" y="1248"/>
              <a:ext cx="96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AR" sz="2000">
                  <a:solidFill>
                    <a:srgbClr val="010000"/>
                  </a:solidFill>
                  <a:latin typeface="Times New Roman" charset="0"/>
                  <a:cs typeface="Arial" charset="0"/>
                </a:rPr>
                <a:t>Relaciones</a:t>
              </a:r>
            </a:p>
          </p:txBody>
        </p:sp>
        <p:sp>
          <p:nvSpPr>
            <p:cNvPr id="51208" name="Line 6"/>
            <p:cNvSpPr>
              <a:spLocks noChangeShapeType="1"/>
            </p:cNvSpPr>
            <p:nvPr/>
          </p:nvSpPr>
          <p:spPr bwMode="auto">
            <a:xfrm>
              <a:off x="1728" y="2208"/>
              <a:ext cx="36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9" name="Line 7"/>
            <p:cNvSpPr>
              <a:spLocks noChangeShapeType="1"/>
            </p:cNvSpPr>
            <p:nvPr/>
          </p:nvSpPr>
          <p:spPr bwMode="auto">
            <a:xfrm>
              <a:off x="3552" y="1008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0" name="Text Box 8"/>
            <p:cNvSpPr txBox="1">
              <a:spLocks noChangeArrowheads="1"/>
            </p:cNvSpPr>
            <p:nvPr/>
          </p:nvSpPr>
          <p:spPr bwMode="auto">
            <a:xfrm>
              <a:off x="3648" y="2538"/>
              <a:ext cx="61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1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Decir</a:t>
              </a:r>
            </a:p>
          </p:txBody>
        </p:sp>
        <p:sp>
          <p:nvSpPr>
            <p:cNvPr id="51211" name="Text Box 9"/>
            <p:cNvSpPr txBox="1">
              <a:spLocks noChangeArrowheads="1"/>
            </p:cNvSpPr>
            <p:nvPr/>
          </p:nvSpPr>
          <p:spPr bwMode="auto">
            <a:xfrm>
              <a:off x="3696" y="1488"/>
              <a:ext cx="158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2</a:t>
              </a:r>
            </a:p>
            <a:p>
              <a:pPr>
                <a:spcBef>
                  <a:spcPct val="50000"/>
                </a:spcBef>
              </a:pPr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Vender</a:t>
              </a:r>
            </a:p>
          </p:txBody>
        </p:sp>
        <p:sp>
          <p:nvSpPr>
            <p:cNvPr id="51212" name="Text Box 10"/>
            <p:cNvSpPr txBox="1">
              <a:spLocks noChangeArrowheads="1"/>
            </p:cNvSpPr>
            <p:nvPr/>
          </p:nvSpPr>
          <p:spPr bwMode="auto">
            <a:xfrm>
              <a:off x="1814" y="1460"/>
              <a:ext cx="103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3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Participar</a:t>
              </a:r>
            </a:p>
          </p:txBody>
        </p:sp>
        <p:sp>
          <p:nvSpPr>
            <p:cNvPr id="51213" name="Text Box 11"/>
            <p:cNvSpPr txBox="1">
              <a:spLocks noChangeArrowheads="1"/>
            </p:cNvSpPr>
            <p:nvPr/>
          </p:nvSpPr>
          <p:spPr bwMode="auto">
            <a:xfrm>
              <a:off x="1920" y="2538"/>
              <a:ext cx="87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4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Delegar</a:t>
              </a:r>
            </a:p>
          </p:txBody>
        </p:sp>
      </p:grpSp>
      <p:sp>
        <p:nvSpPr>
          <p:cNvPr id="51203" name="TextBox 13"/>
          <p:cNvSpPr txBox="1">
            <a:spLocks noChangeArrowheads="1"/>
          </p:cNvSpPr>
          <p:nvPr/>
        </p:nvSpPr>
        <p:spPr bwMode="auto">
          <a:xfrm>
            <a:off x="7002463" y="4392888"/>
            <a:ext cx="693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/>
              <a:t>Tarea</a:t>
            </a:r>
            <a:endParaRPr lang="en-US" sz="1800" dirty="0"/>
          </a:p>
        </p:txBody>
      </p:sp>
      <p:sp>
        <p:nvSpPr>
          <p:cNvPr id="51204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D7892C-5EDC-D247-855F-A095A1D87525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4571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1066800" y="-38100"/>
            <a:ext cx="6781800" cy="1600200"/>
          </a:xfrm>
        </p:spPr>
        <p:txBody>
          <a:bodyPr/>
          <a:lstStyle/>
          <a:p>
            <a:r>
              <a:rPr lang="en-US" sz="3600">
                <a:latin typeface="Calibri" charset="0"/>
              </a:rPr>
              <a:t>Niveles de madurez</a:t>
            </a:r>
            <a:br>
              <a:rPr lang="en-US" sz="3600">
                <a:latin typeface="Calibri" charset="0"/>
              </a:rPr>
            </a:br>
            <a:r>
              <a:rPr lang="en-US" sz="3600">
                <a:latin typeface="Calibri" charset="0"/>
              </a:rPr>
              <a:t>(específicos para una tarea)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charset="0"/>
              <a:buNone/>
              <a:defRPr/>
            </a:pPr>
            <a:endParaRPr lang="en-US" b="1" dirty="0"/>
          </a:p>
          <a:p>
            <a:pPr>
              <a:buFont typeface="Wingdings" charset="0"/>
              <a:buChar char="n"/>
              <a:defRPr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2438400"/>
          <a:ext cx="6096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Moderado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Bajo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4038600"/>
          <a:ext cx="62484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562100"/>
                <a:gridCol w="1562100"/>
                <a:gridCol w="1562100"/>
              </a:tblGrid>
              <a:tr h="20574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M4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Muy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capaz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dispuesto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M3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Capaz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pero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no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dispuesto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</a:rPr>
                        <a:t>M2 </a:t>
                      </a:r>
                      <a:r>
                        <a:rPr lang="en-US" sz="3200" baseline="-25000" dirty="0" err="1" smtClean="0">
                          <a:solidFill>
                            <a:schemeClr val="tx1"/>
                          </a:solidFill>
                        </a:rPr>
                        <a:t>Incapaz</a:t>
                      </a:r>
                      <a:r>
                        <a:rPr lang="en-US" sz="3200" baseline="-25000" dirty="0" smtClean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US" sz="3200" baseline="-25000" dirty="0" err="1" smtClean="0">
                          <a:solidFill>
                            <a:schemeClr val="tx1"/>
                          </a:solidFill>
                        </a:rPr>
                        <a:t>dispuesto</a:t>
                      </a:r>
                      <a:endParaRPr lang="en-US" sz="3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M1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Incapaz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y no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seguro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1371600" y="3657600"/>
            <a:ext cx="6359525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50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7C8E881-20A1-344E-90E3-6D88F773D740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7045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Impact" charset="0"/>
              </a:rPr>
              <a:t>Volver a ver la organización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CBCFA-C400-FC4A-BE78-DF54FFEB3A3D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cxnSp>
        <p:nvCxnSpPr>
          <p:cNvPr id="6" name="Straight Connector 5"/>
          <p:cNvCxnSpPr/>
          <p:nvPr/>
        </p:nvCxnSpPr>
        <p:spPr>
          <a:xfrm>
            <a:off x="2195513" y="4076700"/>
            <a:ext cx="41052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95513" y="765175"/>
            <a:ext cx="0" cy="3311525"/>
          </a:xfrm>
          <a:prstGeom prst="line">
            <a:avLst/>
          </a:prstGeom>
          <a:ln>
            <a:solidFill>
              <a:srgbClr val="30303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-612775" y="1052513"/>
            <a:ext cx="5689600" cy="6048375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Arc 11"/>
          <p:cNvSpPr/>
          <p:nvPr/>
        </p:nvSpPr>
        <p:spPr>
          <a:xfrm>
            <a:off x="-1549400" y="1989138"/>
            <a:ext cx="5689600" cy="6048375"/>
          </a:xfrm>
          <a:prstGeom prst="arc">
            <a:avLst>
              <a:gd name="adj1" fmla="val 17229451"/>
              <a:gd name="adj2" fmla="val 2047887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68538" y="4292600"/>
            <a:ext cx="417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+                   Tecnología                    -</a:t>
            </a:r>
          </a:p>
          <a:p>
            <a:pPr eaLnBrk="1" hangingPunct="1"/>
            <a:r>
              <a:rPr lang="en-US" sz="1800"/>
              <a:t>                           Qué?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-5400000">
            <a:off x="755650" y="2420938"/>
            <a:ext cx="126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Requisitos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31913" y="36449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+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58888" y="908050"/>
            <a:ext cx="261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-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0" y="1700213"/>
            <a:ext cx="72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Caos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132138" y="2276475"/>
            <a:ext cx="115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Complejo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68538" y="3429000"/>
            <a:ext cx="966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Rutinas</a:t>
            </a:r>
          </a:p>
        </p:txBody>
      </p:sp>
    </p:spTree>
    <p:extLst>
      <p:ext uri="{BB962C8B-B14F-4D97-AF65-F5344CB8AC3E}">
        <p14:creationId xmlns:p14="http://schemas.microsoft.com/office/powerpoint/2010/main" val="113119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Line 12"/>
          <p:cNvSpPr>
            <a:spLocks noChangeShapeType="1"/>
          </p:cNvSpPr>
          <p:nvPr/>
        </p:nvSpPr>
        <p:spPr bwMode="auto">
          <a:xfrm flipH="1">
            <a:off x="2600325" y="6021388"/>
            <a:ext cx="5943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Line 14"/>
          <p:cNvSpPr>
            <a:spLocks noChangeShapeType="1"/>
          </p:cNvSpPr>
          <p:nvPr/>
        </p:nvSpPr>
        <p:spPr bwMode="auto">
          <a:xfrm>
            <a:off x="7696200" y="3657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3640138" y="4497388"/>
            <a:ext cx="0" cy="1524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553200" y="3424238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681538" y="3376613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7543800" y="4497388"/>
            <a:ext cx="0" cy="1524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Text Box 19"/>
          <p:cNvSpPr txBox="1">
            <a:spLocks noChangeArrowheads="1"/>
          </p:cNvSpPr>
          <p:nvPr/>
        </p:nvSpPr>
        <p:spPr bwMode="auto">
          <a:xfrm>
            <a:off x="914400" y="685800"/>
            <a:ext cx="8388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AR" sz="3200">
                <a:latin typeface="Frutiger 55 Roman" charset="0"/>
                <a:cs typeface="Arial" charset="0"/>
              </a:rPr>
              <a:t>Estilo de liderazgo y madurez del grupo</a:t>
            </a:r>
            <a:endParaRPr lang="en-US" sz="3200">
              <a:latin typeface="Frutiger 55 Roman" charset="0"/>
              <a:cs typeface="Arial" charset="0"/>
            </a:endParaRPr>
          </a:p>
        </p:txBody>
      </p:sp>
      <p:sp>
        <p:nvSpPr>
          <p:cNvPr id="53256" name="TextBox 3"/>
          <p:cNvSpPr txBox="1">
            <a:spLocks noChangeArrowheads="1"/>
          </p:cNvSpPr>
          <p:nvPr/>
        </p:nvSpPr>
        <p:spPr bwMode="auto">
          <a:xfrm>
            <a:off x="755650" y="2435225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Relación</a:t>
            </a:r>
          </a:p>
        </p:txBody>
      </p:sp>
      <p:sp>
        <p:nvSpPr>
          <p:cNvPr id="53257" name="TextBox 4"/>
          <p:cNvSpPr txBox="1">
            <a:spLocks noChangeArrowheads="1"/>
          </p:cNvSpPr>
          <p:nvPr/>
        </p:nvSpPr>
        <p:spPr bwMode="auto">
          <a:xfrm>
            <a:off x="7859713" y="5678488"/>
            <a:ext cx="693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Tarea</a:t>
            </a:r>
          </a:p>
        </p:txBody>
      </p:sp>
      <p:grpSp>
        <p:nvGrpSpPr>
          <p:cNvPr id="53258" name="Group 2"/>
          <p:cNvGrpSpPr>
            <a:grpSpLocks/>
          </p:cNvGrpSpPr>
          <p:nvPr/>
        </p:nvGrpSpPr>
        <p:grpSpPr bwMode="auto">
          <a:xfrm>
            <a:off x="2387600" y="1946275"/>
            <a:ext cx="5791200" cy="4419600"/>
            <a:chOff x="1728" y="1008"/>
            <a:chExt cx="3648" cy="2784"/>
          </a:xfrm>
        </p:grpSpPr>
        <p:sp>
          <p:nvSpPr>
            <p:cNvPr id="53260" name="Rectangle 3"/>
            <p:cNvSpPr>
              <a:spLocks noChangeArrowheads="1"/>
            </p:cNvSpPr>
            <p:nvPr/>
          </p:nvSpPr>
          <p:spPr bwMode="auto">
            <a:xfrm>
              <a:off x="1728" y="1008"/>
              <a:ext cx="3648" cy="23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AR" sz="1200">
                <a:solidFill>
                  <a:srgbClr val="010000"/>
                </a:solidFill>
                <a:latin typeface="Frutiger 65 Bold" charset="0"/>
                <a:cs typeface="Arial" charset="0"/>
              </a:endParaRPr>
            </a:p>
          </p:txBody>
        </p:sp>
        <p:sp>
          <p:nvSpPr>
            <p:cNvPr id="53261" name="Text Box 4"/>
            <p:cNvSpPr txBox="1">
              <a:spLocks noChangeArrowheads="1"/>
            </p:cNvSpPr>
            <p:nvPr/>
          </p:nvSpPr>
          <p:spPr bwMode="auto">
            <a:xfrm>
              <a:off x="4560" y="3504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endParaRPr lang="es-AR">
                <a:solidFill>
                  <a:srgbClr val="010000"/>
                </a:solidFill>
                <a:latin typeface="Times New Roman" charset="0"/>
                <a:cs typeface="Arial" charset="0"/>
              </a:endParaRPr>
            </a:p>
          </p:txBody>
        </p:sp>
        <p:sp>
          <p:nvSpPr>
            <p:cNvPr id="53262" name="Line 6"/>
            <p:cNvSpPr>
              <a:spLocks noChangeShapeType="1"/>
            </p:cNvSpPr>
            <p:nvPr/>
          </p:nvSpPr>
          <p:spPr bwMode="auto">
            <a:xfrm>
              <a:off x="1728" y="2208"/>
              <a:ext cx="36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3" name="Line 7"/>
            <p:cNvSpPr>
              <a:spLocks noChangeShapeType="1"/>
            </p:cNvSpPr>
            <p:nvPr/>
          </p:nvSpPr>
          <p:spPr bwMode="auto">
            <a:xfrm>
              <a:off x="3552" y="1008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Text Box 8"/>
            <p:cNvSpPr txBox="1">
              <a:spLocks noChangeArrowheads="1"/>
            </p:cNvSpPr>
            <p:nvPr/>
          </p:nvSpPr>
          <p:spPr bwMode="auto">
            <a:xfrm>
              <a:off x="3648" y="2634"/>
              <a:ext cx="61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1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Decir</a:t>
              </a:r>
            </a:p>
          </p:txBody>
        </p:sp>
        <p:sp>
          <p:nvSpPr>
            <p:cNvPr id="53265" name="Text Box 9"/>
            <p:cNvSpPr txBox="1">
              <a:spLocks noChangeArrowheads="1"/>
            </p:cNvSpPr>
            <p:nvPr/>
          </p:nvSpPr>
          <p:spPr bwMode="auto">
            <a:xfrm>
              <a:off x="3696" y="1488"/>
              <a:ext cx="158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2</a:t>
              </a:r>
            </a:p>
            <a:p>
              <a:pPr>
                <a:spcBef>
                  <a:spcPct val="50000"/>
                </a:spcBef>
              </a:pPr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Vender</a:t>
              </a:r>
            </a:p>
          </p:txBody>
        </p:sp>
        <p:sp>
          <p:nvSpPr>
            <p:cNvPr id="53266" name="Text Box 10"/>
            <p:cNvSpPr txBox="1">
              <a:spLocks noChangeArrowheads="1"/>
            </p:cNvSpPr>
            <p:nvPr/>
          </p:nvSpPr>
          <p:spPr bwMode="auto">
            <a:xfrm>
              <a:off x="1814" y="1460"/>
              <a:ext cx="103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3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Participar</a:t>
              </a:r>
            </a:p>
          </p:txBody>
        </p:sp>
        <p:sp>
          <p:nvSpPr>
            <p:cNvPr id="53267" name="Text Box 11"/>
            <p:cNvSpPr txBox="1">
              <a:spLocks noChangeArrowheads="1"/>
            </p:cNvSpPr>
            <p:nvPr/>
          </p:nvSpPr>
          <p:spPr bwMode="auto">
            <a:xfrm>
              <a:off x="1920" y="2538"/>
              <a:ext cx="87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S 4</a:t>
              </a:r>
            </a:p>
            <a:p>
              <a:r>
                <a:rPr lang="es-ES_tradnl">
                  <a:solidFill>
                    <a:srgbClr val="010000"/>
                  </a:solidFill>
                  <a:latin typeface="Verdana" charset="0"/>
                  <a:cs typeface="Arial" charset="0"/>
                </a:rPr>
                <a:t>Delegar</a:t>
              </a:r>
            </a:p>
          </p:txBody>
        </p:sp>
      </p:grpSp>
      <p:sp>
        <p:nvSpPr>
          <p:cNvPr id="53259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133350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661109-DE84-9B4A-80A2-EB91F0C66DE3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409644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9" grpId="0" animBg="1"/>
      <p:bldP spid="11280" grpId="0" animBg="1"/>
      <p:bldP spid="11281" grpId="0" animBg="1"/>
      <p:bldP spid="1128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charset="0"/>
              </a:rPr>
              <a:t>Los límites de este modelo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Tiene que ver son situaciones bien conocidas</a:t>
            </a:r>
          </a:p>
          <a:p>
            <a:r>
              <a:rPr lang="en-US">
                <a:latin typeface="Calibri" charset="0"/>
              </a:rPr>
              <a:t>Este es un modelo de manejo de la autoridad más que un modelo de liderazgo</a:t>
            </a:r>
          </a:p>
          <a:p>
            <a:pPr>
              <a:buFont typeface="Wingdings" charset="0"/>
              <a:buNone/>
            </a:pPr>
            <a:endParaRPr lang="en-US">
              <a:latin typeface="Calibri" charset="0"/>
            </a:endParaRPr>
          </a:p>
        </p:txBody>
      </p:sp>
      <p:sp>
        <p:nvSpPr>
          <p:cNvPr id="55299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614086E-E67B-764C-B7C3-13B83C6E43D5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01949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Autoridad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400">
                <a:latin typeface="Century Gothic" charset="0"/>
              </a:rPr>
              <a:t>Es muy importante</a:t>
            </a:r>
          </a:p>
          <a:p>
            <a:pPr>
              <a:lnSpc>
                <a:spcPct val="80000"/>
              </a:lnSpc>
            </a:pPr>
            <a:r>
              <a:rPr lang="en-US" sz="3400">
                <a:latin typeface="Century Gothic" charset="0"/>
              </a:rPr>
              <a:t>Orienta</a:t>
            </a:r>
          </a:p>
          <a:p>
            <a:pPr>
              <a:lnSpc>
                <a:spcPct val="80000"/>
              </a:lnSpc>
            </a:pPr>
            <a:r>
              <a:rPr lang="en-US" sz="3400">
                <a:latin typeface="Century Gothic" charset="0"/>
              </a:rPr>
              <a:t>Proteje y ordena</a:t>
            </a:r>
          </a:p>
          <a:p>
            <a:pPr>
              <a:lnSpc>
                <a:spcPct val="80000"/>
              </a:lnSpc>
            </a:pPr>
            <a:r>
              <a:rPr lang="en-US" sz="3400">
                <a:latin typeface="Century Gothic" charset="0"/>
              </a:rPr>
              <a:t>Pero no tiene nada que ver con el liderazgo</a:t>
            </a:r>
          </a:p>
          <a:p>
            <a:pPr>
              <a:lnSpc>
                <a:spcPct val="80000"/>
              </a:lnSpc>
            </a:pPr>
            <a:r>
              <a:rPr lang="en-US" sz="3400">
                <a:latin typeface="Century Gothic" charset="0"/>
              </a:rPr>
              <a:t>Una organización puede nombrar autoridades, pero no puede nombrar líderes</a:t>
            </a:r>
          </a:p>
        </p:txBody>
      </p:sp>
      <p:sp>
        <p:nvSpPr>
          <p:cNvPr id="56323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FC802A-A316-F94B-B6C2-E582A77AE83A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5873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Liderazgo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>
                <a:latin typeface="Calibri" charset="0"/>
              </a:rPr>
              <a:t>El liderazgo tiene que ver con el trabajo adaptativo</a:t>
            </a:r>
          </a:p>
          <a:p>
            <a:pPr>
              <a:lnSpc>
                <a:spcPct val="80000"/>
              </a:lnSpc>
            </a:pPr>
            <a:r>
              <a:rPr lang="en-US" sz="2500">
                <a:latin typeface="Calibri" charset="0"/>
              </a:rPr>
              <a:t>El que es necesario para sobrevivir a una situación nueva y amenazante o para aprovechar una oportunidad no explorada</a:t>
            </a:r>
          </a:p>
          <a:p>
            <a:pPr>
              <a:lnSpc>
                <a:spcPct val="80000"/>
              </a:lnSpc>
            </a:pPr>
            <a:r>
              <a:rPr lang="en-US" sz="2500">
                <a:latin typeface="Calibri" charset="0"/>
              </a:rPr>
              <a:t>Sucede cuando las respuestas técnicas no son suficientes</a:t>
            </a:r>
          </a:p>
          <a:p>
            <a:pPr>
              <a:lnSpc>
                <a:spcPct val="80000"/>
              </a:lnSpc>
            </a:pPr>
            <a:r>
              <a:rPr lang="en-US" sz="2500">
                <a:latin typeface="Calibri" charset="0"/>
              </a:rPr>
              <a:t>No tiene que ver con solucionarle los problemas a la gente sino con ayudar a la gente a enfrentar y encontrar solución a los verdaderos problemas</a:t>
            </a:r>
          </a:p>
          <a:p>
            <a:pPr>
              <a:lnSpc>
                <a:spcPct val="80000"/>
              </a:lnSpc>
            </a:pPr>
            <a:r>
              <a:rPr lang="en-US" sz="2500">
                <a:latin typeface="Calibri" charset="0"/>
              </a:rPr>
              <a:t>Puede darse con o sin autoridad, aun sin seguidores</a:t>
            </a:r>
          </a:p>
        </p:txBody>
      </p:sp>
      <p:sp>
        <p:nvSpPr>
          <p:cNvPr id="57347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8E66A72-5D4C-4E44-A5EB-FD3502DF0B36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1661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Impact" charset="0"/>
              </a:rPr>
              <a:t>Volver a ver la organización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CBCFA-C400-FC4A-BE78-DF54FFEB3A3D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  <p:cxnSp>
        <p:nvCxnSpPr>
          <p:cNvPr id="6" name="Straight Connector 5"/>
          <p:cNvCxnSpPr/>
          <p:nvPr/>
        </p:nvCxnSpPr>
        <p:spPr>
          <a:xfrm>
            <a:off x="2195513" y="4076700"/>
            <a:ext cx="41052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95513" y="765175"/>
            <a:ext cx="0" cy="3311525"/>
          </a:xfrm>
          <a:prstGeom prst="line">
            <a:avLst/>
          </a:prstGeom>
          <a:ln>
            <a:solidFill>
              <a:srgbClr val="30303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-612775" y="1052513"/>
            <a:ext cx="5689600" cy="6048375"/>
          </a:xfrm>
          <a:prstGeom prst="arc">
            <a:avLst/>
          </a:prstGeom>
          <a:ln w="76200" cmpd="sng">
            <a:solidFill>
              <a:srgbClr val="5EAD53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sp>
        <p:nvSpPr>
          <p:cNvPr id="12" name="Arc 11"/>
          <p:cNvSpPr/>
          <p:nvPr/>
        </p:nvSpPr>
        <p:spPr>
          <a:xfrm>
            <a:off x="-1549400" y="1989138"/>
            <a:ext cx="5689600" cy="6048375"/>
          </a:xfrm>
          <a:prstGeom prst="arc">
            <a:avLst>
              <a:gd name="adj1" fmla="val 17229451"/>
              <a:gd name="adj2" fmla="val 2047887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68538" y="4292600"/>
            <a:ext cx="417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+                   Tecnología                    -</a:t>
            </a:r>
          </a:p>
          <a:p>
            <a:pPr eaLnBrk="1" hangingPunct="1"/>
            <a:r>
              <a:rPr lang="en-US" sz="1800"/>
              <a:t>                           Qué?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-5400000">
            <a:off x="755650" y="2420938"/>
            <a:ext cx="126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Requisitos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31913" y="36449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+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258888" y="908050"/>
            <a:ext cx="261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-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29063" y="1277938"/>
            <a:ext cx="72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/>
              <a:t>Caos</a:t>
            </a:r>
            <a:endParaRPr lang="en-US" sz="18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132138" y="2276475"/>
            <a:ext cx="115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Complejo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68538" y="3429000"/>
            <a:ext cx="966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Rutinas</a:t>
            </a:r>
          </a:p>
        </p:txBody>
      </p:sp>
      <p:sp>
        <p:nvSpPr>
          <p:cNvPr id="2" name="Left Arrow Callout 1"/>
          <p:cNvSpPr/>
          <p:nvPr/>
        </p:nvSpPr>
        <p:spPr>
          <a:xfrm>
            <a:off x="4538347" y="485144"/>
            <a:ext cx="3524881" cy="3318204"/>
          </a:xfrm>
          <a:prstGeom prst="lef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22372" y="575776"/>
            <a:ext cx="204072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El </a:t>
            </a:r>
            <a:r>
              <a:rPr lang="en-US" sz="2800" dirty="0" err="1" smtClean="0"/>
              <a:t>liderazgo</a:t>
            </a:r>
            <a:r>
              <a:rPr lang="en-US" sz="2800" dirty="0" smtClean="0"/>
              <a:t> </a:t>
            </a:r>
            <a:r>
              <a:rPr lang="en-US" sz="2800" dirty="0" err="1" smtClean="0"/>
              <a:t>siempre</a:t>
            </a:r>
            <a:r>
              <a:rPr lang="en-US" sz="2800" dirty="0" smtClean="0"/>
              <a:t> se da en </a:t>
            </a:r>
            <a:r>
              <a:rPr lang="en-US" sz="2800" dirty="0" err="1" smtClean="0"/>
              <a:t>este</a:t>
            </a:r>
            <a:r>
              <a:rPr lang="en-US" sz="2800" dirty="0" smtClean="0"/>
              <a:t> </a:t>
            </a:r>
            <a:r>
              <a:rPr lang="en-US" sz="2800" dirty="0" err="1" smtClean="0"/>
              <a:t>borde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Entre la </a:t>
            </a:r>
            <a:r>
              <a:rPr lang="en-US" sz="2800" dirty="0" err="1" smtClean="0"/>
              <a:t>complejidad</a:t>
            </a:r>
            <a:r>
              <a:rPr lang="en-US" sz="2800" dirty="0" smtClean="0"/>
              <a:t> y el </a:t>
            </a:r>
            <a:r>
              <a:rPr lang="en-US" sz="2800" dirty="0" err="1" smtClean="0"/>
              <a:t>caos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789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" grpId="0" animBg="1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764973"/>
            <a:ext cx="8229600" cy="3886200"/>
          </a:xfrm>
        </p:spPr>
        <p:txBody>
          <a:bodyPr lIns="0" tIns="0" rIns="0" bIns="0"/>
          <a:lstStyle/>
          <a:p>
            <a:pPr marL="228600" indent="-228600" eaLnBrk="1" hangingPunct="1"/>
            <a:r>
              <a:rPr lang="es-MX" sz="2800" dirty="0">
                <a:latin typeface="Calibri" charset="0"/>
              </a:rPr>
              <a:t>De un concepto centrado en los líderes  - a un concepto centrado en los seguidores o poderdantes</a:t>
            </a:r>
          </a:p>
          <a:p>
            <a:pPr marL="228600" indent="-228600" eaLnBrk="1" hangingPunct="1"/>
            <a:r>
              <a:rPr lang="es-AR" sz="2800" dirty="0">
                <a:latin typeface="Calibri" charset="0"/>
              </a:rPr>
              <a:t>Los seguidores como formadores de los líderes</a:t>
            </a:r>
          </a:p>
          <a:p>
            <a:pPr marL="228600" indent="-228600" eaLnBrk="1" hangingPunct="1"/>
            <a:r>
              <a:rPr lang="es-AR" sz="2800" dirty="0">
                <a:latin typeface="Calibri" charset="0"/>
              </a:rPr>
              <a:t>La “</a:t>
            </a:r>
            <a:r>
              <a:rPr lang="es-AR" altLang="ja-JP" sz="2800" dirty="0">
                <a:latin typeface="Calibri" charset="0"/>
              </a:rPr>
              <a:t>co-responsabilidad</a:t>
            </a:r>
            <a:r>
              <a:rPr lang="es-AR" sz="2800" dirty="0">
                <a:latin typeface="Calibri" charset="0"/>
              </a:rPr>
              <a:t>”</a:t>
            </a:r>
            <a:r>
              <a:rPr lang="es-AR" altLang="ja-JP" sz="2800" dirty="0">
                <a:latin typeface="Calibri" charset="0"/>
              </a:rPr>
              <a:t> del liderazgo.</a:t>
            </a:r>
          </a:p>
          <a:p>
            <a:pPr marL="228600" indent="-228600" eaLnBrk="1" hangingPunct="1"/>
            <a:endParaRPr lang="es-AR" sz="2800" dirty="0">
              <a:latin typeface="Calibri" charset="0"/>
            </a:endParaRPr>
          </a:p>
          <a:p>
            <a:pPr marL="228600" indent="-228600" eaLnBrk="1" hangingPunct="1"/>
            <a:r>
              <a:rPr lang="es-AR" sz="2800" dirty="0">
                <a:latin typeface="Calibri" charset="0"/>
              </a:rPr>
              <a:t>Liderazgo directo</a:t>
            </a:r>
          </a:p>
          <a:p>
            <a:pPr marL="228600" indent="-228600" eaLnBrk="1" hangingPunct="1"/>
            <a:r>
              <a:rPr lang="es-AR" sz="2800" dirty="0">
                <a:latin typeface="Calibri" charset="0"/>
              </a:rPr>
              <a:t>Liderazgo indirecto</a:t>
            </a:r>
          </a:p>
        </p:txBody>
      </p:sp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 anchor="t">
            <a:spAutoFit/>
          </a:bodyPr>
          <a:lstStyle/>
          <a:p>
            <a:pPr eaLnBrk="1" hangingPunct="1"/>
            <a:r>
              <a:rPr lang="es-MX">
                <a:latin typeface="Calibri" charset="0"/>
              </a:rPr>
              <a:t/>
            </a:r>
            <a:br>
              <a:rPr lang="es-MX">
                <a:latin typeface="Calibri" charset="0"/>
              </a:rPr>
            </a:br>
            <a:r>
              <a:rPr lang="es-MX">
                <a:latin typeface="Calibri" charset="0"/>
              </a:rPr>
              <a:t>Un cambio de foco</a:t>
            </a:r>
            <a:endParaRPr lang="es-A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1367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>
                <a:latin typeface="Calibri" charset="0"/>
              </a:rPr>
              <a:t>El liderazgo y los seguidores</a:t>
            </a:r>
          </a:p>
        </p:txBody>
      </p:sp>
      <p:sp>
        <p:nvSpPr>
          <p:cNvPr id="6144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n"/>
            </a:pPr>
            <a:r>
              <a:rPr lang="es-ES">
                <a:latin typeface="Calibri" charset="0"/>
              </a:rPr>
              <a:t>http://www.inconciente.com/video_ampliado.php?id_Video=343</a:t>
            </a:r>
          </a:p>
        </p:txBody>
      </p:sp>
      <p:sp>
        <p:nvSpPr>
          <p:cNvPr id="61443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FE95AD-89DE-494A-86B5-F594AB58B325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08224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Calibri" charset="0"/>
              </a:rPr>
              <a:t>Pregunto yo:</a:t>
            </a:r>
          </a:p>
        </p:txBody>
      </p:sp>
      <p:sp>
        <p:nvSpPr>
          <p:cNvPr id="624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600">
                <a:latin typeface="Calibri" charset="0"/>
              </a:rPr>
              <a:t>¿Quién lidera el tipo sin camisa o su primer seguidor?</a:t>
            </a:r>
          </a:p>
          <a:p>
            <a:r>
              <a:rPr lang="es-ES" sz="3600">
                <a:latin typeface="Calibri" charset="0"/>
              </a:rPr>
              <a:t>¿Podría  ser que el primer bailarín no se propusiera liderar?</a:t>
            </a:r>
          </a:p>
        </p:txBody>
      </p:sp>
      <p:sp>
        <p:nvSpPr>
          <p:cNvPr id="62467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00CBD5-8116-0F41-AE00-EB4C851260E6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902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 txBox="1">
            <a:spLocks noChangeArrowheads="1"/>
          </p:cNvSpPr>
          <p:nvPr/>
        </p:nvSpPr>
        <p:spPr bwMode="auto">
          <a:xfrm>
            <a:off x="1403350" y="333375"/>
            <a:ext cx="73136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s-AR" sz="3600">
                <a:solidFill>
                  <a:schemeClr val="tx2"/>
                </a:solidFill>
                <a:latin typeface="Franklin Gothic Book" charset="0"/>
              </a:rPr>
              <a:t>Conocimiento como factor de la producción</a:t>
            </a:r>
            <a:endParaRPr lang="en-US" sz="3600">
              <a:solidFill>
                <a:schemeClr val="tx2"/>
              </a:solidFill>
              <a:latin typeface="Franklin Gothic Book" charset="0"/>
            </a:endParaRPr>
          </a:p>
        </p:txBody>
      </p:sp>
      <p:sp>
        <p:nvSpPr>
          <p:cNvPr id="41986" name="Line 3"/>
          <p:cNvSpPr>
            <a:spLocks noChangeShapeType="1"/>
          </p:cNvSpPr>
          <p:nvPr/>
        </p:nvSpPr>
        <p:spPr bwMode="auto">
          <a:xfrm>
            <a:off x="2051050" y="2276475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>
            <a:off x="2051050" y="5516563"/>
            <a:ext cx="554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3255963" y="5537200"/>
            <a:ext cx="113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s-AR">
                <a:solidFill>
                  <a:srgbClr val="0000FF"/>
                </a:solidFill>
                <a:latin typeface="Times New Roman" charset="0"/>
              </a:rPr>
              <a:t>Tiempo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 rot="-5400000">
            <a:off x="923131" y="3404394"/>
            <a:ext cx="1417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s-AR">
                <a:solidFill>
                  <a:srgbClr val="0000FF"/>
                </a:solidFill>
                <a:latin typeface="Times New Roman" charset="0"/>
              </a:rPr>
              <a:t>Dificultad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2679700" y="4889500"/>
            <a:ext cx="146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Producto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255963" y="4384675"/>
            <a:ext cx="1735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Tecnología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903663" y="3952875"/>
            <a:ext cx="1093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Gente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408488" y="3594100"/>
            <a:ext cx="195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Management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840288" y="3160713"/>
            <a:ext cx="1279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Cultura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272088" y="2728913"/>
            <a:ext cx="1314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s-AR">
                <a:latin typeface="Times New Roman" charset="0"/>
              </a:rPr>
              <a:t> </a:t>
            </a:r>
            <a:r>
              <a:rPr lang="es-AR">
                <a:solidFill>
                  <a:srgbClr val="0000FF"/>
                </a:solidFill>
                <a:latin typeface="Times New Roman" charset="0"/>
              </a:rPr>
              <a:t>Valores</a:t>
            </a:r>
            <a:endParaRPr lang="en-US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32780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BD631C16-C367-DD48-967A-982CE46E824D}" type="slidenum">
              <a:rPr lang="es-ES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164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F7F7F"/>
                </a:solidFill>
                <a:latin typeface="Arial" charset="0"/>
              </a:rPr>
              <a:t>¿Qué dice?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Perpetua" charset="0"/>
              </a:rPr>
              <a:t>C13R7O 214 D3 V3R4NO 3574B4 3N L4 PL4Y4 O853RV4N20 4 TR35 CH1C45 8R1NC4N20 3N L4 4R3N4 357484N 7R484J4N20 MUCHO CON57RUY3N20 UN C4571LLO 23 4R3N4.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Perpetu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solidFill>
                <a:srgbClr val="CC0099"/>
              </a:solidFill>
              <a:latin typeface="Perpet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7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z="3600">
                <a:solidFill>
                  <a:srgbClr val="000000"/>
                </a:solidFill>
                <a:latin typeface="Franklin Gothic Book" charset="0"/>
              </a:rPr>
              <a:t>¿Cómo están ordenados </a:t>
            </a:r>
            <a:br>
              <a:rPr lang="es-AR" sz="3600">
                <a:solidFill>
                  <a:srgbClr val="000000"/>
                </a:solidFill>
                <a:latin typeface="Franklin Gothic Book" charset="0"/>
              </a:rPr>
            </a:br>
            <a:r>
              <a:rPr lang="es-AR" sz="3600">
                <a:solidFill>
                  <a:srgbClr val="000000"/>
                </a:solidFill>
                <a:latin typeface="Franklin Gothic Book" charset="0"/>
              </a:rPr>
              <a:t>estos números?</a:t>
            </a:r>
            <a:endParaRPr lang="en-US" sz="3600">
              <a:solidFill>
                <a:srgbClr val="000000"/>
              </a:solidFill>
              <a:latin typeface="Franklin Gothic Book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s-AR">
              <a:latin typeface="Perpetua" charset="0"/>
            </a:endParaRPr>
          </a:p>
          <a:p>
            <a:pPr eaLnBrk="1" hangingPunct="1">
              <a:buFont typeface="Wingdings" charset="0"/>
              <a:buNone/>
            </a:pPr>
            <a:endParaRPr lang="es-AR">
              <a:latin typeface="Perpetua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s-AR" sz="4200">
                <a:latin typeface="Perpetua" charset="0"/>
              </a:rPr>
              <a:t>0 5 4 2 9 8 6 7 3 1</a:t>
            </a:r>
            <a:endParaRPr lang="en-US" sz="4200">
              <a:latin typeface="Perpet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0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>
                <a:latin typeface="Franklin Gothic Book" charset="0"/>
              </a:rPr>
              <a:t>El conocimiento es elusivo</a:t>
            </a:r>
          </a:p>
        </p:txBody>
      </p:sp>
      <p:grpSp>
        <p:nvGrpSpPr>
          <p:cNvPr id="40962" name="Group 3"/>
          <p:cNvGrpSpPr>
            <a:grpSpLocks/>
          </p:cNvGrpSpPr>
          <p:nvPr/>
        </p:nvGrpSpPr>
        <p:grpSpPr bwMode="auto">
          <a:xfrm>
            <a:off x="1835150" y="1989138"/>
            <a:ext cx="4033838" cy="2808287"/>
            <a:chOff x="1156" y="1525"/>
            <a:chExt cx="2540" cy="1769"/>
          </a:xfrm>
        </p:grpSpPr>
        <p:sp>
          <p:nvSpPr>
            <p:cNvPr id="40973" name="Rectangle 4"/>
            <p:cNvSpPr>
              <a:spLocks noChangeArrowheads="1"/>
            </p:cNvSpPr>
            <p:nvPr/>
          </p:nvSpPr>
          <p:spPr bwMode="auto">
            <a:xfrm>
              <a:off x="1156" y="1525"/>
              <a:ext cx="635" cy="1769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Rectangle 5"/>
            <p:cNvSpPr>
              <a:spLocks noChangeArrowheads="1"/>
            </p:cNvSpPr>
            <p:nvPr/>
          </p:nvSpPr>
          <p:spPr bwMode="auto">
            <a:xfrm>
              <a:off x="1791" y="1525"/>
              <a:ext cx="635" cy="1769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Rectangle 6"/>
            <p:cNvSpPr>
              <a:spLocks noChangeArrowheads="1"/>
            </p:cNvSpPr>
            <p:nvPr/>
          </p:nvSpPr>
          <p:spPr bwMode="auto">
            <a:xfrm>
              <a:off x="2426" y="1525"/>
              <a:ext cx="635" cy="1769"/>
            </a:xfrm>
            <a:prstGeom prst="rect">
              <a:avLst/>
            </a:prstGeom>
            <a:solidFill>
              <a:srgbClr val="B6E8B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Rectangle 7"/>
            <p:cNvSpPr>
              <a:spLocks noChangeArrowheads="1"/>
            </p:cNvSpPr>
            <p:nvPr/>
          </p:nvSpPr>
          <p:spPr bwMode="auto">
            <a:xfrm>
              <a:off x="3061" y="1525"/>
              <a:ext cx="635" cy="1769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/>
            </a:p>
          </p:txBody>
        </p:sp>
      </p:grpSp>
      <p:sp>
        <p:nvSpPr>
          <p:cNvPr id="40963" name="Rectangle 8"/>
          <p:cNvSpPr>
            <a:spLocks noChangeArrowheads="1"/>
          </p:cNvSpPr>
          <p:nvPr/>
        </p:nvSpPr>
        <p:spPr bwMode="auto">
          <a:xfrm>
            <a:off x="1835150" y="3141663"/>
            <a:ext cx="1008063" cy="647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9"/>
          <p:cNvSpPr>
            <a:spLocks noChangeArrowheads="1"/>
          </p:cNvSpPr>
          <p:nvPr/>
        </p:nvSpPr>
        <p:spPr bwMode="auto">
          <a:xfrm>
            <a:off x="3851275" y="3141663"/>
            <a:ext cx="1008063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10"/>
          <p:cNvSpPr>
            <a:spLocks noChangeArrowheads="1"/>
          </p:cNvSpPr>
          <p:nvPr/>
        </p:nvSpPr>
        <p:spPr bwMode="auto">
          <a:xfrm>
            <a:off x="971550" y="4797425"/>
            <a:ext cx="5905500" cy="576263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Text Box 11"/>
          <p:cNvSpPr txBox="1">
            <a:spLocks noChangeArrowheads="1"/>
          </p:cNvSpPr>
          <p:nvPr/>
        </p:nvSpPr>
        <p:spPr bwMode="auto">
          <a:xfrm>
            <a:off x="5867400" y="1412875"/>
            <a:ext cx="2903538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/>
              <a:t>LAS HOJAS DE CADA</a:t>
            </a:r>
          </a:p>
          <a:p>
            <a:pPr eaLnBrk="1" hangingPunct="1"/>
            <a:r>
              <a:rPr lang="es-MX" sz="1800"/>
              <a:t>LIBRO HACEN UN </a:t>
            </a:r>
          </a:p>
          <a:p>
            <a:pPr eaLnBrk="1" hangingPunct="1"/>
            <a:r>
              <a:rPr lang="es-MX" sz="1800"/>
              <a:t>CUERPO DE 10 CM.</a:t>
            </a:r>
          </a:p>
          <a:p>
            <a:pPr eaLnBrk="1" hangingPunct="1"/>
            <a:r>
              <a:rPr lang="es-MX" sz="1800"/>
              <a:t>CADA TAPA MIDE </a:t>
            </a:r>
          </a:p>
          <a:p>
            <a:pPr eaLnBrk="1" hangingPunct="1"/>
            <a:r>
              <a:rPr lang="es-MX" sz="1800"/>
              <a:t>0, 25 cm.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¿CUÁNTOS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 CENTÍMETROS 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RECORRE UN GUSANO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DESDE LA PRIMER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PÁGINA DEL PRIMER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LIBRO HASTA LA ÚLTIMA</a:t>
            </a:r>
          </a:p>
          <a:p>
            <a:pPr eaLnBrk="1" hangingPunct="1"/>
            <a:r>
              <a:rPr lang="es-MX" sz="1800">
                <a:solidFill>
                  <a:srgbClr val="FF0000"/>
                </a:solidFill>
              </a:rPr>
              <a:t>DEL ÚLTIMO?</a:t>
            </a:r>
          </a:p>
          <a:p>
            <a:pPr eaLnBrk="1" hangingPunct="1"/>
            <a:endParaRPr lang="es-MX" sz="1800">
              <a:solidFill>
                <a:srgbClr val="FF0000"/>
              </a:solidFill>
            </a:endParaRPr>
          </a:p>
        </p:txBody>
      </p:sp>
      <p:sp>
        <p:nvSpPr>
          <p:cNvPr id="40967" name="Oval 12"/>
          <p:cNvSpPr>
            <a:spLocks noChangeArrowheads="1"/>
          </p:cNvSpPr>
          <p:nvPr/>
        </p:nvSpPr>
        <p:spPr bwMode="auto">
          <a:xfrm>
            <a:off x="3276600" y="3284538"/>
            <a:ext cx="215900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13"/>
          <p:cNvSpPr>
            <a:spLocks noChangeArrowheads="1"/>
          </p:cNvSpPr>
          <p:nvPr/>
        </p:nvSpPr>
        <p:spPr bwMode="auto">
          <a:xfrm>
            <a:off x="5003800" y="3429000"/>
            <a:ext cx="647700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Text Box 14"/>
          <p:cNvSpPr txBox="1">
            <a:spLocks noChangeArrowheads="1"/>
          </p:cNvSpPr>
          <p:nvPr/>
        </p:nvSpPr>
        <p:spPr bwMode="auto">
          <a:xfrm>
            <a:off x="1979613" y="3357563"/>
            <a:ext cx="792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400" b="1"/>
              <a:t>UNO</a:t>
            </a:r>
            <a:endParaRPr lang="es-ES" sz="1400" b="1"/>
          </a:p>
        </p:txBody>
      </p:sp>
      <p:sp>
        <p:nvSpPr>
          <p:cNvPr id="40970" name="Text Box 15"/>
          <p:cNvSpPr txBox="1">
            <a:spLocks noChangeArrowheads="1"/>
          </p:cNvSpPr>
          <p:nvPr/>
        </p:nvSpPr>
        <p:spPr bwMode="auto">
          <a:xfrm>
            <a:off x="3059113" y="4437063"/>
            <a:ext cx="576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400" b="1"/>
              <a:t>DOS</a:t>
            </a:r>
            <a:endParaRPr lang="es-ES" sz="1400" b="1"/>
          </a:p>
        </p:txBody>
      </p:sp>
      <p:sp>
        <p:nvSpPr>
          <p:cNvPr id="40971" name="Text Box 16"/>
          <p:cNvSpPr txBox="1">
            <a:spLocks noChangeArrowheads="1"/>
          </p:cNvSpPr>
          <p:nvPr/>
        </p:nvSpPr>
        <p:spPr bwMode="auto">
          <a:xfrm>
            <a:off x="3995738" y="3357563"/>
            <a:ext cx="719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400" b="1"/>
              <a:t>TRES</a:t>
            </a:r>
            <a:endParaRPr lang="es-ES" sz="1400" b="1"/>
          </a:p>
        </p:txBody>
      </p:sp>
      <p:sp>
        <p:nvSpPr>
          <p:cNvPr id="40972" name="Text Box 17"/>
          <p:cNvSpPr txBox="1">
            <a:spLocks noChangeArrowheads="1"/>
          </p:cNvSpPr>
          <p:nvPr/>
        </p:nvSpPr>
        <p:spPr bwMode="auto">
          <a:xfrm>
            <a:off x="4932363" y="43656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 b="1"/>
              <a:t>CUATRO</a:t>
            </a:r>
            <a:endParaRPr lang="es-ES" sz="1200" b="1"/>
          </a:p>
        </p:txBody>
      </p:sp>
    </p:spTree>
    <p:extLst>
      <p:ext uri="{BB962C8B-B14F-4D97-AF65-F5344CB8AC3E}">
        <p14:creationId xmlns:p14="http://schemas.microsoft.com/office/powerpoint/2010/main" val="357955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>
                <a:solidFill>
                  <a:srgbClr val="002060"/>
                </a:solidFill>
                <a:latin typeface="Arial" charset="0"/>
              </a:rPr>
              <a:t>¿y este?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>
                <a:latin typeface="Arial" charset="0"/>
              </a:rPr>
              <a:t>AB= 8</a:t>
            </a:r>
          </a:p>
          <a:p>
            <a:r>
              <a:rPr lang="es-MX">
                <a:latin typeface="Arial" charset="0"/>
              </a:rPr>
              <a:t>CB= 3,5</a:t>
            </a:r>
          </a:p>
          <a:p>
            <a:r>
              <a:rPr lang="es-MX">
                <a:latin typeface="Arial" charset="0"/>
              </a:rPr>
              <a:t>CM=X</a:t>
            </a:r>
          </a:p>
        </p:txBody>
      </p:sp>
      <p:sp>
        <p:nvSpPr>
          <p:cNvPr id="41987" name="Oval 4"/>
          <p:cNvSpPr>
            <a:spLocks noChangeArrowheads="1"/>
          </p:cNvSpPr>
          <p:nvPr/>
        </p:nvSpPr>
        <p:spPr bwMode="auto">
          <a:xfrm>
            <a:off x="3708400" y="2276475"/>
            <a:ext cx="3455988" cy="3455988"/>
          </a:xfrm>
          <a:prstGeom prst="ellipse">
            <a:avLst/>
          </a:prstGeom>
          <a:solidFill>
            <a:srgbClr val="E6EB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>
            <a:off x="3708400" y="4005263"/>
            <a:ext cx="345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Line 6"/>
          <p:cNvSpPr>
            <a:spLocks noChangeShapeType="1"/>
          </p:cNvSpPr>
          <p:nvPr/>
        </p:nvSpPr>
        <p:spPr bwMode="auto">
          <a:xfrm>
            <a:off x="5435600" y="2276475"/>
            <a:ext cx="0" cy="345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>
            <a:off x="5435600" y="494188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8"/>
          <p:cNvSpPr>
            <a:spLocks noChangeShapeType="1"/>
          </p:cNvSpPr>
          <p:nvPr/>
        </p:nvSpPr>
        <p:spPr bwMode="auto">
          <a:xfrm flipV="1">
            <a:off x="6877050" y="40052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 flipV="1">
            <a:off x="5435600" y="4005263"/>
            <a:ext cx="1441450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Text Box 10"/>
          <p:cNvSpPr txBox="1">
            <a:spLocks noChangeArrowheads="1"/>
          </p:cNvSpPr>
          <p:nvPr/>
        </p:nvSpPr>
        <p:spPr bwMode="auto">
          <a:xfrm>
            <a:off x="5076825" y="36449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41994" name="Text Box 11"/>
          <p:cNvSpPr txBox="1">
            <a:spLocks noChangeArrowheads="1"/>
          </p:cNvSpPr>
          <p:nvPr/>
        </p:nvSpPr>
        <p:spPr bwMode="auto">
          <a:xfrm>
            <a:off x="5200650" y="57531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1995" name="Text Box 12"/>
          <p:cNvSpPr txBox="1">
            <a:spLocks noChangeArrowheads="1"/>
          </p:cNvSpPr>
          <p:nvPr/>
        </p:nvSpPr>
        <p:spPr bwMode="auto">
          <a:xfrm>
            <a:off x="5003800" y="4724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1996" name="Text Box 13"/>
          <p:cNvSpPr txBox="1">
            <a:spLocks noChangeArrowheads="1"/>
          </p:cNvSpPr>
          <p:nvPr/>
        </p:nvSpPr>
        <p:spPr bwMode="auto">
          <a:xfrm>
            <a:off x="6588125" y="3573463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1800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41997" name="Text Box 14"/>
          <p:cNvSpPr txBox="1">
            <a:spLocks noChangeArrowheads="1"/>
          </p:cNvSpPr>
          <p:nvPr/>
        </p:nvSpPr>
        <p:spPr bwMode="auto">
          <a:xfrm>
            <a:off x="6877050" y="5013325"/>
            <a:ext cx="358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6877050" y="479742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>
            <a:off x="5456238" y="4005263"/>
            <a:ext cx="1441450" cy="9366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7" grpId="0"/>
      <p:bldP spid="645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BCED76-A586-834B-A471-15E8B25A41B7}" type="slidenum">
              <a:rPr lang="es-ES" sz="1200"/>
              <a:pPr eaLnBrk="1" hangingPunct="1"/>
              <a:t>8</a:t>
            </a:fld>
            <a:endParaRPr lang="es-ES" sz="1200"/>
          </a:p>
        </p:txBody>
      </p:sp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3995738" y="2708275"/>
            <a:ext cx="1447800" cy="1752600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240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Acción</a:t>
            </a:r>
            <a:endParaRPr lang="es-ES_tradnl" sz="2400">
              <a:solidFill>
                <a:srgbClr val="7B00E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324600" y="2743200"/>
            <a:ext cx="2279650" cy="1752600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5562600" y="36576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2694" name="Text Box 6"/>
          <p:cNvSpPr txBox="1">
            <a:spLocks noChangeArrowheads="1"/>
          </p:cNvSpPr>
          <p:nvPr/>
        </p:nvSpPr>
        <p:spPr bwMode="auto">
          <a:xfrm>
            <a:off x="6400800" y="3429000"/>
            <a:ext cx="2203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s-ES_tradnl" sz="240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Resultados</a:t>
            </a:r>
          </a:p>
        </p:txBody>
      </p:sp>
      <p:sp>
        <p:nvSpPr>
          <p:cNvPr id="242695" name="Line 7"/>
          <p:cNvSpPr>
            <a:spLocks noChangeShapeType="1"/>
          </p:cNvSpPr>
          <p:nvPr/>
        </p:nvSpPr>
        <p:spPr bwMode="auto">
          <a:xfrm>
            <a:off x="7239000" y="45720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2696" name="Line 8"/>
          <p:cNvSpPr>
            <a:spLocks noChangeShapeType="1"/>
          </p:cNvSpPr>
          <p:nvPr/>
        </p:nvSpPr>
        <p:spPr bwMode="auto">
          <a:xfrm flipH="1">
            <a:off x="4876800" y="5257800"/>
            <a:ext cx="2362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2697" name="Line 9"/>
          <p:cNvSpPr>
            <a:spLocks noChangeShapeType="1"/>
          </p:cNvSpPr>
          <p:nvPr/>
        </p:nvSpPr>
        <p:spPr bwMode="auto">
          <a:xfrm>
            <a:off x="4876800" y="45720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2698" name="Line 10"/>
          <p:cNvSpPr>
            <a:spLocks noChangeShapeType="1"/>
          </p:cNvSpPr>
          <p:nvPr/>
        </p:nvSpPr>
        <p:spPr bwMode="auto">
          <a:xfrm>
            <a:off x="3059113" y="36449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42699" name="Group 11"/>
          <p:cNvGrpSpPr>
            <a:grpSpLocks/>
          </p:cNvGrpSpPr>
          <p:nvPr/>
        </p:nvGrpSpPr>
        <p:grpSpPr bwMode="auto">
          <a:xfrm>
            <a:off x="1476375" y="2636838"/>
            <a:ext cx="1447800" cy="1752600"/>
            <a:chOff x="930" y="1706"/>
            <a:chExt cx="912" cy="1104"/>
          </a:xfrm>
        </p:grpSpPr>
        <p:sp>
          <p:nvSpPr>
            <p:cNvPr id="27667" name="Rectangle 12"/>
            <p:cNvSpPr>
              <a:spLocks noChangeArrowheads="1"/>
            </p:cNvSpPr>
            <p:nvPr/>
          </p:nvSpPr>
          <p:spPr bwMode="auto">
            <a:xfrm>
              <a:off x="930" y="1706"/>
              <a:ext cx="912" cy="1104"/>
            </a:xfrm>
            <a:prstGeom prst="rect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2701" name="Text Box 13"/>
            <p:cNvSpPr txBox="1">
              <a:spLocks noChangeArrowheads="1"/>
            </p:cNvSpPr>
            <p:nvPr/>
          </p:nvSpPr>
          <p:spPr bwMode="auto">
            <a:xfrm>
              <a:off x="960" y="2042"/>
              <a:ext cx="7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s-ES_tradnl" sz="2400" smtClean="0">
                  <a:effectLst>
                    <a:outerShdw blurRad="38100" dist="38100" dir="2700000" algn="tl">
                      <a:srgbClr val="DDDDDD"/>
                    </a:outerShdw>
                  </a:effectLst>
                  <a:latin typeface="Verdana" charset="0"/>
                </a:rPr>
                <a:t>Teoría</a:t>
              </a:r>
            </a:p>
          </p:txBody>
        </p:sp>
      </p:grpSp>
      <p:grpSp>
        <p:nvGrpSpPr>
          <p:cNvPr id="242702" name="Group 14"/>
          <p:cNvGrpSpPr>
            <a:grpSpLocks/>
          </p:cNvGrpSpPr>
          <p:nvPr/>
        </p:nvGrpSpPr>
        <p:grpSpPr bwMode="auto">
          <a:xfrm>
            <a:off x="2124075" y="2133600"/>
            <a:ext cx="5105400" cy="457200"/>
            <a:chOff x="1344" y="1392"/>
            <a:chExt cx="3216" cy="288"/>
          </a:xfrm>
        </p:grpSpPr>
        <p:sp>
          <p:nvSpPr>
            <p:cNvPr id="27664" name="Line 15"/>
            <p:cNvSpPr>
              <a:spLocks noChangeShapeType="1"/>
            </p:cNvSpPr>
            <p:nvPr/>
          </p:nvSpPr>
          <p:spPr bwMode="auto">
            <a:xfrm flipV="1">
              <a:off x="4560" y="1392"/>
              <a:ext cx="0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665" name="Line 16"/>
            <p:cNvSpPr>
              <a:spLocks noChangeShapeType="1"/>
            </p:cNvSpPr>
            <p:nvPr/>
          </p:nvSpPr>
          <p:spPr bwMode="auto">
            <a:xfrm flipH="1">
              <a:off x="1344" y="1392"/>
              <a:ext cx="32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666" name="Line 17"/>
            <p:cNvSpPr>
              <a:spLocks noChangeShapeType="1"/>
            </p:cNvSpPr>
            <p:nvPr/>
          </p:nvSpPr>
          <p:spPr bwMode="auto">
            <a:xfrm>
              <a:off x="1344" y="1392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2706" name="Text Box 18"/>
          <p:cNvSpPr txBox="1">
            <a:spLocks noChangeArrowheads="1"/>
          </p:cNvSpPr>
          <p:nvPr/>
        </p:nvSpPr>
        <p:spPr bwMode="auto">
          <a:xfrm>
            <a:off x="5148263" y="5384800"/>
            <a:ext cx="2828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AR" sz="2800" smtClean="0">
                <a:latin typeface="Verdana" charset="0"/>
              </a:rPr>
              <a:t>Circuito simple</a:t>
            </a:r>
            <a:endParaRPr lang="en-US" sz="2800" smtClean="0">
              <a:latin typeface="Verdana" charset="0"/>
            </a:endParaRPr>
          </a:p>
        </p:txBody>
      </p:sp>
      <p:sp>
        <p:nvSpPr>
          <p:cNvPr id="242707" name="Text Box 19"/>
          <p:cNvSpPr txBox="1">
            <a:spLocks noChangeArrowheads="1"/>
          </p:cNvSpPr>
          <p:nvPr/>
        </p:nvSpPr>
        <p:spPr bwMode="auto">
          <a:xfrm>
            <a:off x="2843213" y="1628775"/>
            <a:ext cx="263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AR" sz="2800" smtClean="0">
                <a:latin typeface="Verdana" charset="0"/>
              </a:rPr>
              <a:t>Circuito doble</a:t>
            </a:r>
            <a:endParaRPr lang="en-US" sz="2800" smtClean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64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06" grpId="0"/>
      <p:bldP spid="2427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459787" cy="865188"/>
          </a:xfrm>
        </p:spPr>
        <p:txBody>
          <a:bodyPr/>
          <a:lstStyle/>
          <a:p>
            <a:pPr eaLnBrk="1" hangingPunct="1">
              <a:defRPr/>
            </a:pPr>
            <a:r>
              <a:rPr lang="es-MX" sz="3900" b="1">
                <a:latin typeface="Garamond" charset="0"/>
                <a:cs typeface="+mj-cs"/>
              </a:rPr>
              <a:t>  </a:t>
            </a:r>
            <a:r>
              <a:rPr lang="es-MX" sz="3600">
                <a:solidFill>
                  <a:srgbClr val="7F7F7F"/>
                </a:solidFill>
                <a:latin typeface="Franklin Gothic Medium" charset="0"/>
                <a:cs typeface="+mj-cs"/>
              </a:rPr>
              <a:t>Dato, información y conocimiento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592138" y="1627188"/>
            <a:ext cx="2324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14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684213" y="1700213"/>
            <a:ext cx="2663825" cy="93662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sz="2400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DATO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755650" y="3357563"/>
            <a:ext cx="2663825" cy="863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AR" sz="2400">
                <a:solidFill>
                  <a:srgbClr val="000000"/>
                </a:solidFill>
                <a:latin typeface="Verdana" charset="0"/>
              </a:rPr>
              <a:t>INFORMACIÓN</a:t>
            </a:r>
            <a:endParaRPr lang="en-US" sz="24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684213" y="4868863"/>
            <a:ext cx="2663825" cy="8651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sz="2400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CONOCIMIENTO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4067175" y="1628775"/>
            <a:ext cx="4535488" cy="1152525"/>
          </a:xfrm>
          <a:prstGeom prst="rect">
            <a:avLst/>
          </a:prstGeom>
          <a:solidFill>
            <a:srgbClr val="EDF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Char char="•"/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Hechos, </a:t>
            </a:r>
          </a:p>
          <a:p>
            <a:pPr>
              <a:buFontTx/>
              <a:buChar char="•"/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Diferencias que hacen una </a:t>
            </a:r>
          </a:p>
          <a:p>
            <a:pPr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diferencia </a:t>
            </a:r>
          </a:p>
        </p:txBody>
      </p:sp>
      <p:sp>
        <p:nvSpPr>
          <p:cNvPr id="155656" name="Rectangle 8"/>
          <p:cNvSpPr>
            <a:spLocks noChangeArrowheads="1"/>
          </p:cNvSpPr>
          <p:nvPr/>
        </p:nvSpPr>
        <p:spPr bwMode="auto">
          <a:xfrm>
            <a:off x="4067175" y="2997200"/>
            <a:ext cx="4535488" cy="1223963"/>
          </a:xfrm>
          <a:prstGeom prst="rect">
            <a:avLst/>
          </a:prstGeom>
          <a:solidFill>
            <a:srgbClr val="EDF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Char char="•"/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Datos anclados en contexto </a:t>
            </a:r>
          </a:p>
          <a:p>
            <a:pPr>
              <a:buFontTx/>
              <a:buChar char="•"/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Tienen sentido y significado </a:t>
            </a:r>
          </a:p>
          <a:p>
            <a:pPr>
              <a:defRPr/>
            </a:pPr>
            <a:r>
              <a:rPr lang="es-AR" sz="2000" b="1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para alguien</a:t>
            </a:r>
          </a:p>
          <a:p>
            <a:pPr>
              <a:defRPr/>
            </a:pPr>
            <a:endParaRPr lang="en-US" sz="1600" dirty="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4067175" y="4581525"/>
            <a:ext cx="4535488" cy="1295400"/>
          </a:xfrm>
          <a:prstGeom prst="rect">
            <a:avLst/>
          </a:prstGeom>
          <a:solidFill>
            <a:srgbClr val="EDF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14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3492500" y="1916113"/>
            <a:ext cx="503238" cy="433387"/>
          </a:xfrm>
          <a:prstGeom prst="rightArrow">
            <a:avLst>
              <a:gd name="adj1" fmla="val 50000"/>
              <a:gd name="adj2" fmla="val 2902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5659" name="AutoShape 11"/>
          <p:cNvSpPr>
            <a:spLocks noChangeArrowheads="1"/>
          </p:cNvSpPr>
          <p:nvPr/>
        </p:nvSpPr>
        <p:spPr bwMode="auto">
          <a:xfrm>
            <a:off x="3492500" y="3500438"/>
            <a:ext cx="503238" cy="433387"/>
          </a:xfrm>
          <a:prstGeom prst="rightArrow">
            <a:avLst>
              <a:gd name="adj1" fmla="val 50000"/>
              <a:gd name="adj2" fmla="val 2902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5660" name="AutoShape 12"/>
          <p:cNvSpPr>
            <a:spLocks noChangeArrowheads="1"/>
          </p:cNvSpPr>
          <p:nvPr/>
        </p:nvSpPr>
        <p:spPr bwMode="auto">
          <a:xfrm>
            <a:off x="3492500" y="5084763"/>
            <a:ext cx="503238" cy="433387"/>
          </a:xfrm>
          <a:prstGeom prst="rightArrow">
            <a:avLst>
              <a:gd name="adj1" fmla="val 50000"/>
              <a:gd name="adj2" fmla="val 2902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4140200" y="4724400"/>
            <a:ext cx="45624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AR" sz="1600" b="1">
                <a:solidFill>
                  <a:srgbClr val="000000"/>
                </a:solidFill>
                <a:latin typeface="Verdana" charset="0"/>
              </a:rPr>
              <a:t> </a:t>
            </a:r>
            <a:r>
              <a:rPr lang="es-AR" sz="2000" b="1">
                <a:solidFill>
                  <a:srgbClr val="000000"/>
                </a:solidFill>
                <a:latin typeface="Verdana" charset="0"/>
              </a:rPr>
              <a:t>Más que información</a:t>
            </a:r>
            <a:endParaRPr lang="en-US" sz="2000" b="1">
              <a:solidFill>
                <a:srgbClr val="000000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es-AR" sz="2000" b="1">
                <a:solidFill>
                  <a:srgbClr val="000000"/>
                </a:solidFill>
                <a:latin typeface="Verdana" charset="0"/>
              </a:rPr>
              <a:t> Sistema de ideas </a:t>
            </a:r>
          </a:p>
          <a:p>
            <a:pPr>
              <a:buFontTx/>
              <a:buChar char="•"/>
            </a:pPr>
            <a:r>
              <a:rPr lang="es-AR" sz="2000" b="1">
                <a:solidFill>
                  <a:srgbClr val="000000"/>
                </a:solidFill>
                <a:latin typeface="Verdana" charset="0"/>
              </a:rPr>
              <a:t> Anclado en creencias</a:t>
            </a:r>
          </a:p>
        </p:txBody>
      </p:sp>
      <p:sp>
        <p:nvSpPr>
          <p:cNvPr id="481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32ABB1-0D4F-9042-B410-AA4EC07F6F76}" type="slidenum">
              <a:rPr lang="en-US" sz="1200">
                <a:solidFill>
                  <a:srgbClr val="000000"/>
                </a:solidFill>
                <a:latin typeface="Garamond" charset="0"/>
              </a:rPr>
              <a:pPr eaLnBrk="1" hangingPunct="1"/>
              <a:t>9</a:t>
            </a:fld>
            <a:endParaRPr lang="en-US" sz="12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25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3" grpId="0" animBg="1"/>
      <p:bldP spid="155654" grpId="0" animBg="1"/>
      <p:bldP spid="155656" grpId="0" animBg="1"/>
      <p:bldP spid="155657" grpId="0" animBg="1"/>
      <p:bldP spid="155659" grpId="0" animBg="1"/>
      <p:bldP spid="155660" grpId="0" animBg="1"/>
      <p:bldP spid="15566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54</TotalTime>
  <Words>696</Words>
  <Application>Microsoft Macintosh PowerPoint</Application>
  <PresentationFormat>On-screen Show (4:3)</PresentationFormat>
  <Paragraphs>213</Paragraphs>
  <Slides>27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Newsprint</vt:lpstr>
      <vt:lpstr>Chart</vt:lpstr>
      <vt:lpstr>Jobic 2013 Segundas jornadas binacionales de informática y comunicaciones</vt:lpstr>
      <vt:lpstr>Volver a ver la organización</vt:lpstr>
      <vt:lpstr>PowerPoint Presentation</vt:lpstr>
      <vt:lpstr>¿Qué dice?</vt:lpstr>
      <vt:lpstr>¿Cómo están ordenados  estos números?</vt:lpstr>
      <vt:lpstr>El conocimiento es elusivo</vt:lpstr>
      <vt:lpstr>¿y este?</vt:lpstr>
      <vt:lpstr>PowerPoint Presentation</vt:lpstr>
      <vt:lpstr>  Dato, información y conocimiento</vt:lpstr>
      <vt:lpstr>Concepto de conocimiento</vt:lpstr>
      <vt:lpstr>Management help desk</vt:lpstr>
      <vt:lpstr>  Los vínculos, las redes y el conocimiento</vt:lpstr>
      <vt:lpstr>Diversidad de áreas en las empresas</vt:lpstr>
      <vt:lpstr>PowerPoint Presentation</vt:lpstr>
      <vt:lpstr>PowerPoint Presentation</vt:lpstr>
      <vt:lpstr>Las fronteras y las prácticas</vt:lpstr>
      <vt:lpstr>PowerPoint Presentation</vt:lpstr>
      <vt:lpstr>Un modelo clásico: "Estilos de Liderazgo" (Hersey &amp; Blanchard, 1975)</vt:lpstr>
      <vt:lpstr>Niveles de madurez (específicos para una tarea)</vt:lpstr>
      <vt:lpstr>PowerPoint Presentation</vt:lpstr>
      <vt:lpstr>Los límites de este modelo</vt:lpstr>
      <vt:lpstr>Autoridad</vt:lpstr>
      <vt:lpstr>Liderazgo</vt:lpstr>
      <vt:lpstr>Volver a ver la organización</vt:lpstr>
      <vt:lpstr> Un cambio de foco</vt:lpstr>
      <vt:lpstr>El liderazgo y los seguidores</vt:lpstr>
      <vt:lpstr>Pregunto yo: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Jobic 2013 Segundas jornadas binacionales de informática y comunicaciones</dc:title>
  <dc:creator>Ernesto Gore</dc:creator>
  <cp:lastModifiedBy>Ernesto Gore</cp:lastModifiedBy>
  <cp:revision>7</cp:revision>
  <dcterms:created xsi:type="dcterms:W3CDTF">2013-11-06T20:20:24Z</dcterms:created>
  <dcterms:modified xsi:type="dcterms:W3CDTF">2013-11-06T21:16:31Z</dcterms:modified>
</cp:coreProperties>
</file>