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  <p:sldMasterId id="2147483864" r:id="rId2"/>
  </p:sldMasterIdLst>
  <p:notesMasterIdLst>
    <p:notesMasterId r:id="rId19"/>
  </p:notesMasterIdLst>
  <p:handoutMasterIdLst>
    <p:handoutMasterId r:id="rId20"/>
  </p:handoutMasterIdLst>
  <p:sldIdLst>
    <p:sldId id="270" r:id="rId3"/>
    <p:sldId id="256" r:id="rId4"/>
    <p:sldId id="259" r:id="rId5"/>
    <p:sldId id="262" r:id="rId6"/>
    <p:sldId id="260" r:id="rId7"/>
    <p:sldId id="271" r:id="rId8"/>
    <p:sldId id="269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1" r:id="rId17"/>
    <p:sldId id="263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16" autoAdjust="0"/>
    <p:restoredTop sz="94660"/>
  </p:normalViewPr>
  <p:slideViewPr>
    <p:cSldViewPr>
      <p:cViewPr>
        <p:scale>
          <a:sx n="66" d="100"/>
          <a:sy n="66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E3B1-E62E-4F88-9036-97237CF3E1B9}" type="datetimeFigureOut">
              <a:rPr lang="es-AR" smtClean="0"/>
              <a:pPr/>
              <a:t>06/11/2013</a:t>
            </a:fld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83A33-049E-468B-BB3F-8802594B6559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CF575-B8CB-4E9D-BC4D-2CAAFB5D8A62}" type="datetimeFigureOut">
              <a:rPr lang="es-AR" smtClean="0"/>
              <a:pPr/>
              <a:t>06/11/2013</a:t>
            </a:fld>
            <a:endParaRPr lang="es-AR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D195F-C035-4A3D-9CA3-ABCAE4CF678C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AR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AR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BE89604-8714-4FD3-8B9D-6F732F21EB73}" type="slidenum">
              <a:rPr lang="es-AR" smtClean="0"/>
              <a:pPr/>
              <a:t>‹Nº›</a:t>
            </a:fld>
            <a:endParaRPr lang="es-A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hyperlink" Target="file:///H:\Security%20Pack%20-%20Lanzamiento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H:\SecurityPack%20-%20Gestion%20SRL.wmv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1</a:t>
            </a:fld>
            <a:endParaRPr lang="es-AR" dirty="0"/>
          </a:p>
        </p:txBody>
      </p:sp>
      <p:pic>
        <p:nvPicPr>
          <p:cNvPr id="1027" name="Picture 3" descr="C:\Users\Abel\SkyDrive\ABEL\06 - GESTION SRL\01 - VENTAS\ESTRATEGIA COMERCIAL\01 - Estrategia Comercial 2013\Banner\Banner Security Pack - Fondo Roj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3241889" cy="6858000"/>
          </a:xfrm>
          <a:prstGeom prst="rect">
            <a:avLst/>
          </a:prstGeom>
          <a:noFill/>
        </p:spPr>
      </p:pic>
      <p:sp>
        <p:nvSpPr>
          <p:cNvPr id="6" name="5 Botón de acción: Sonido">
            <a:hlinkClick r:id="rId4" action="ppaction://hlinkfile" highlightClick="1">
              <a:snd r:embed="rId3" name="applause.wav"/>
            </a:hlinkClick>
          </p:cNvPr>
          <p:cNvSpPr/>
          <p:nvPr/>
        </p:nvSpPr>
        <p:spPr>
          <a:xfrm>
            <a:off x="8569128" y="6669360"/>
            <a:ext cx="574872" cy="188640"/>
          </a:xfrm>
          <a:prstGeom prst="actionButtonSound">
            <a:avLst/>
          </a:prstGeom>
          <a:ln w="127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6 CuadroTexto"/>
          <p:cNvSpPr txBox="1">
            <a:spLocks noChangeArrowheads="1"/>
          </p:cNvSpPr>
          <p:nvPr/>
        </p:nvSpPr>
        <p:spPr bwMode="auto">
          <a:xfrm>
            <a:off x="1758950" y="31861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 dirty="0"/>
              <a:t> 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683569" y="342900"/>
            <a:ext cx="78143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>
                <a:solidFill>
                  <a:schemeClr val="bg1"/>
                </a:solidFill>
              </a:rPr>
              <a:t>NUESTRA PÁGINA</a:t>
            </a:r>
          </a:p>
          <a:p>
            <a:pPr algn="ctr">
              <a:defRPr/>
            </a:pPr>
            <a:endParaRPr lang="es-AR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136" y="1299922"/>
            <a:ext cx="7966319" cy="5558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Nuestra Página web</a:t>
            </a:r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AutoShape 13" descr="data:image/jpg;base64,/9j/4AAQSkZJRgABAQAAAQABAAD/2wBDAAkGBwgHBgkIBwgKCgkLDRYPDQwMDRsUFRAWIB0iIiAdHx8kKDQsJCYxJx8fLT0tMTU3Ojo6Iys/RD84QzQ5Ojf/2wBDAQoKCg0MDRoPDxo3JR8lNzc3Nzc3Nzc3Nzc3Nzc3Nzc3Nzc3Nzc3Nzc3Nzc3Nzc3Nzc3Nzc3Nzc3Nzc3Nzc3Nzf/wAARCABkAGMDASIAAhEBAxEB/8QAHAAAAgMBAQEBAAAAAAAAAAAABAYAAwUCAQcI/8QANhAAAgEDAgQDBwMCBwEAAAAAAQIDAAQRBSESEzFRBjJBFCJSYXGBkTNCwRUjJGJjcoOS0aH/xAAaAQACAwEBAAAAAAAAAAAAAAACBQEDBAAG/8QAJhEAAgICAgEEAQUAAAAAAAAAAAECEQMSBDEhExRBUZEiMmFx8P/aAAwDAQACEQMRAD8A+lpaLjy117KvaigQNqXfGWvz6Xpl6dJET3ltbm4laQcSwoOmR6scHA+TE9MHzkHKbpDGWRrybQtl7VasIHpWJ4r1a70v2YwvBBayzxwvcyYZgWY5wCQAFVSxY522A6kc6frcttp+q6lqNwLrSbWMTW14sIjaZOAs2ANmGcBWGAcntknpJxsB5XZv8oY6VBEM1n2SavOtrdXV1DCzkNNZiEMqqR5A+eLiG3vdDg+6KXn8aQ2N/wCIHn1GO6tLG2WS3VbfhLSEOxTiHXACDO3mofRcuvIPqMdBGO1ehNqW9QvtQ0zwA2opf8y/htBM0s0HFzZCPLw+7gFiAOwxsasv59S0ifQnur9rmOa79kuxykUMZFPAdhtwuoA+Tb561Cw/z/kDuxgKAnGBXQQD0pfl12aK+vpgolsklhsbSJQAZ7tmIfDfCMqpPoVftihrjUtetobXVLhrdYJL5LWTTxAchGm5QZZCQS2SG6AEHGPWpjgZzmNqKKIiApZXU7mfxPPpb3YsmiEcttE0Ib2yLAMjBj2OVwuCuATkHFM8XpWzBHVork7LqlSpTQqFXUbs27gjpSpFoWjyWWoQXVnZyy3rzM04tUV4w+QAp3xwjABHqM9TTFraKlqzsfSsGGdR615XFOUW0mPIYYThbQY8U80uhG4uY5V05jJKxTBmk5RRWA3x5mPWq4tJhGkX+jS3sr6Vco8cNvwKDbK25AfqQD5c9BtvtXguB3rsTr3rTvI58aH0Gac+oxmH+oaslwsIwBDbcoy7Yy54mz3wvCM/ihJdN9r07xBaXV2FbVp3k5kYyY14EVAQeuAgyPma9E696656j1rt5dg+2gWa7Ffavp0Nob+0jPMSW4Y2rMJCjq4AXmbAlcEEnb1FEaxDJrGkw2dxfcqdJ4ZjcwRcJDRuHyqknHT1Jx86DFwnxV0LpB+6h3kqr4I9rFhWoWFpdaRBp9tI1oLV45bWWMcRhkQ5VsHzeuc9cnvmroIprie3n1e6huTbNxxRQQGKMPjHGQWYkgE43wM5xnBAAvI8+aiIryP4qhTn0C+NH6O4rLULq4sW1W6tZ0sbgzwzRxFZnOGAB3wuzYOM8WPSmq3l4qX4bqPvWtZSo2MGtuCcpSVmXLiUUao6VK8B2qU3oxCD4rmc6Wrj3csM0km7kVvNWzeXdvceG5hDc890YYbiztkUmySPnzV5aEfJ6vjwUYUMCX5xu29Q3zfFS+kjZ3Y1ZzD3Nal0c0bXt7/HXn9Qf4zWNxk+tWLk+pqbRyiant0h/fXYu5T+81nxxsT60XFAx70DkidQgTSsfMaMg5px7xqiG37mtK3hC494UG4MqSC7VJdveNMmkK4K5NYltgbAg1v6W24GK2caX6hbyf2m+nlFSoh90VKb2KD4NpOq28mj6hDpVqssbICzxpw8Az1IIHesaR5i36R/FHwak81ncTafJFLbyII5DDvwjOQCOq9PUChVaRj5G/Fefa1k/H5PV43cbv8ABUEuD0jNXx29y37P/tEwhsbo34o2EhfNkfahc6D1AUs7n1UfmiI7aZeoH5o9JYz+8D6mumki6cxP+woHNs6iiN+V5hR8NxDw+cUGycwHllWx1CkE0BM7RhivoOlRWx1I3+YjnCSKT2zXHEyMcsdqU9LvZblg5mHHk5QDdd6aHfn2yzg7+V8d6lwcHTBpVaLdN1J3uQvCQAevevoGlniCOOhFfOtLtVSTmBiTmn7w++YwhP0rdhrdULuWnqMqeUVKiD3RvUpuJD4LbW40+ymFrHCsEwAJRBg7gjDD6d66ib50n+CL1NNiv5bhZpEuIGiSJWAUsejN9DuCO1dG+uQ2VuJR9HNJMvGlu1dnpcHIUoXrQ9RkEb16wFLNjczPHn2ibJ/1G/8Aar1bWH06JGknuXZzgKsrZwPXrVK48nLVPyWvKox2fQwyDDVn6zdGytOcihm4lUBs43PyojT7uW6CRzytMJU/tO+5DHcb9cHp96GvVivIeVMWUBg2QcEEdKhR1mtug03JOuzjSL+aZfaMKskcpClehwfn0o7VgqzCSP8ASmUSJ8s9R9jms+AQWsZSNvMxZixyST60YZobvT3gMyJNEeOIsfMD1X+amVOVxXg7ykr7M6N0hkLKoGepArb0y/iXijlbMbjf5GltxJk+6attxKGB4DVvpqXYEp0qG61YK3uSAjO1OfhyRjwgtXz7T2Y42NPPhnOVrZgxpMW8rI3Gh6jPuCpXkfkFSmQoPyukKwWioB5E6/aheLNWyz5jbf0NBh6XJN9j+NJUbFhPwkAnarb7TDqNyjtOUiSJlATrk/xisqOQADeiEuWGwc4+tVayjLaPYdxlHWStG3p0D2lnDbvJxmMcPGNs77UZqsQdUvS7BZieLC7CQeYffZvv8qX1unx+ofzREdzOUMYkkKHcrkkH54qmWOTls2WKaSSXwSQx587H8V3BHA2/E+frXscbuMrbsw7iPP8AFGJaXA2FuftirYpL4K5SbKwkX+b80XAkXY/muPZblfNHj6sBRcFvcYySgA7yr/7Vqkvopl/Zo2SR7YU/mnXw4oBXYik+zilB3ZR/yD+DTl4eQhlzIhO3Rs1oxyt9GLOvHY5x+QVKkY9wbjpUrXYuPyqLSLBB4iD3NWLDbx4/w0bbdWLH+alSlcmx+W85ei21sv0iH81Yl3KuAojUDpiNR/FSpXLyQ2zr2qc4PMOR2r32qfJHNfH+41KlFSK7Z6Jpdv7j/mpzH+I/mpUoqIs9Dt3P5omB2yNz1qVKlEM2rNjkU8eFzllz8qlSrYdmTL0PkX6a1KlStJiP/9k="/>
          <p:cNvSpPr>
            <a:spLocks noChangeAspect="1" noChangeArrowheads="1"/>
          </p:cNvSpPr>
          <p:nvPr/>
        </p:nvSpPr>
        <p:spPr bwMode="auto">
          <a:xfrm>
            <a:off x="73025" y="-450850"/>
            <a:ext cx="86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182" y="1412776"/>
            <a:ext cx="820581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96752"/>
          </a:xfrm>
        </p:spPr>
        <p:txBody>
          <a:bodyPr/>
          <a:lstStyle/>
          <a:p>
            <a:r>
              <a:rPr lang="es-ES_tradnl" sz="3200" dirty="0" smtClean="0"/>
              <a:t>Habiendo ingresado con usuario y contraseña.</a:t>
            </a:r>
            <a:endParaRPr lang="es-AR" sz="3200" dirty="0"/>
          </a:p>
        </p:txBody>
      </p:sp>
      <p:sp>
        <p:nvSpPr>
          <p:cNvPr id="5" name="4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2699792" y="2420888"/>
            <a:ext cx="504056" cy="144016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 dirty="0"/>
          </a:p>
        </p:txBody>
      </p:sp>
      <p:sp>
        <p:nvSpPr>
          <p:cNvPr id="19466" name="AutoShape 13" descr="data:image/jpg;base64,/9j/4AAQSkZJRgABAQAAAQABAAD/2wBDAAkGBwgHBgkIBwgKCgkLDRYPDQwMDRsUFRAWIB0iIiAdHx8kKDQsJCYxJx8fLT0tMTU3Ojo6Iys/RD84QzQ5Ojf/2wBDAQoKCg0MDRoPDxo3JR8lNzc3Nzc3Nzc3Nzc3Nzc3Nzc3Nzc3Nzc3Nzc3Nzc3Nzc3Nzc3Nzc3Nzc3Nzc3Nzc3Nzf/wAARCABkAGMDASIAAhEBAxEB/8QAHAAAAgMBAQEBAAAAAAAAAAAABAYAAwUCAQcI/8QANhAAAgEDAgQDBwMCBwEAAAAAAQIDAAQRBSESEzFRBjJBFCJSYXGBkTNCwRUjJGJjcoOS0aH/xAAaAQACAwEBAAAAAAAAAAAAAAACBQEDBAAG/8QAJhEAAgICAgEEAQUAAAAAAAAAAAECEQMSBDEhExRBUZEiMmFx8P/aAAwDAQACEQMRAD8A+lpaLjy117KvaigQNqXfGWvz6Xpl6dJET3ltbm4laQcSwoOmR6scHA+TE9MHzkHKbpDGWRrybQtl7VasIHpWJ4r1a70v2YwvBBayzxwvcyYZgWY5wCQAFVSxY522A6kc6frcttp+q6lqNwLrSbWMTW14sIjaZOAs2ANmGcBWGAcntknpJxsB5XZv8oY6VBEM1n2SavOtrdXV1DCzkNNZiEMqqR5A+eLiG3vdDg+6KXn8aQ2N/wCIHn1GO6tLG2WS3VbfhLSEOxTiHXACDO3mofRcuvIPqMdBGO1ehNqW9QvtQ0zwA2opf8y/htBM0s0HFzZCPLw+7gFiAOwxsasv59S0ifQnur9rmOa79kuxykUMZFPAdhtwuoA+Tb561Cw/z/kDuxgKAnGBXQQD0pfl12aK+vpgolsklhsbSJQAZ7tmIfDfCMqpPoVftihrjUtetobXVLhrdYJL5LWTTxAchGm5QZZCQS2SG6AEHGPWpjgZzmNqKKIiApZXU7mfxPPpb3YsmiEcttE0Ib2yLAMjBj2OVwuCuATkHFM8XpWzBHVork7LqlSpTQqFXUbs27gjpSpFoWjyWWoQXVnZyy3rzM04tUV4w+QAp3xwjABHqM9TTFraKlqzsfSsGGdR615XFOUW0mPIYYThbQY8U80uhG4uY5V05jJKxTBmk5RRWA3x5mPWq4tJhGkX+jS3sr6Vco8cNvwKDbK25AfqQD5c9BtvtXguB3rsTr3rTvI58aH0Gac+oxmH+oaslwsIwBDbcoy7Yy54mz3wvCM/ihJdN9r07xBaXV2FbVp3k5kYyY14EVAQeuAgyPma9E696656j1rt5dg+2gWa7Ffavp0Nob+0jPMSW4Y2rMJCjq4AXmbAlcEEnb1FEaxDJrGkw2dxfcqdJ4ZjcwRcJDRuHyqknHT1Jx86DFwnxV0LpB+6h3kqr4I9rFhWoWFpdaRBp9tI1oLV45bWWMcRhkQ5VsHzeuc9cnvmroIprie3n1e6huTbNxxRQQGKMPjHGQWYkgE43wM5xnBAAvI8+aiIryP4qhTn0C+NH6O4rLULq4sW1W6tZ0sbgzwzRxFZnOGAB3wuzYOM8WPSmq3l4qX4bqPvWtZSo2MGtuCcpSVmXLiUUao6VK8B2qU3oxCD4rmc6Wrj3csM0km7kVvNWzeXdvceG5hDc890YYbiztkUmySPnzV5aEfJ6vjwUYUMCX5xu29Q3zfFS+kjZ3Y1ZzD3Nal0c0bXt7/HXn9Qf4zWNxk+tWLk+pqbRyiant0h/fXYu5T+81nxxsT60XFAx70DkidQgTSsfMaMg5px7xqiG37mtK3hC494UG4MqSC7VJdveNMmkK4K5NYltgbAg1v6W24GK2caX6hbyf2m+nlFSoh90VKb2KD4NpOq28mj6hDpVqssbICzxpw8Az1IIHesaR5i36R/FHwak81ncTafJFLbyII5DDvwjOQCOq9PUChVaRj5G/Fefa1k/H5PV43cbv8ABUEuD0jNXx29y37P/tEwhsbo34o2EhfNkfahc6D1AUs7n1UfmiI7aZeoH5o9JYz+8D6mumki6cxP+woHNs6iiN+V5hR8NxDw+cUGycwHllWx1CkE0BM7RhivoOlRWx1I3+YjnCSKT2zXHEyMcsdqU9LvZblg5mHHk5QDdd6aHfn2yzg7+V8d6lwcHTBpVaLdN1J3uQvCQAevevoGlniCOOhFfOtLtVSTmBiTmn7w++YwhP0rdhrdULuWnqMqeUVKiD3RvUpuJD4LbW40+ymFrHCsEwAJRBg7gjDD6d66ib50n+CL1NNiv5bhZpEuIGiSJWAUsejN9DuCO1dG+uQ2VuJR9HNJMvGlu1dnpcHIUoXrQ9RkEb16wFLNjczPHn2ibJ/1G/8Aar1bWH06JGknuXZzgKsrZwPXrVK48nLVPyWvKox2fQwyDDVn6zdGytOcihm4lUBs43PyojT7uW6CRzytMJU/tO+5DHcb9cHp96GvVivIeVMWUBg2QcEEdKhR1mtug03JOuzjSL+aZfaMKskcpClehwfn0o7VgqzCSP8ASmUSJ8s9R9jms+AQWsZSNvMxZixyST60YZobvT3gMyJNEeOIsfMD1X+amVOVxXg7ykr7M6N0hkLKoGepArb0y/iXijlbMbjf5GltxJk+6attxKGB4DVvpqXYEp0qG61YK3uSAjO1OfhyRjwgtXz7T2Y42NPPhnOVrZgxpMW8rI3Gh6jPuCpXkfkFSmQoPyukKwWioB5E6/aheLNWyz5jbf0NBh6XJN9j+NJUbFhPwkAnarb7TDqNyjtOUiSJlATrk/xisqOQADeiEuWGwc4+tVayjLaPYdxlHWStG3p0D2lnDbvJxmMcPGNs77UZqsQdUvS7BZieLC7CQeYffZvv8qX1unx+ofzREdzOUMYkkKHcrkkH54qmWOTls2WKaSSXwSQx587H8V3BHA2/E+frXscbuMrbsw7iPP8AFGJaXA2FuftirYpL4K5SbKwkX+b80XAkXY/muPZblfNHj6sBRcFvcYySgA7yr/7Vqkvopl/Zo2SR7YU/mnXw4oBXYik+zilB3ZR/yD+DTl4eQhlzIhO3Rs1oxyt9GLOvHY5x+QVKkY9wbjpUrXYuPyqLSLBB4iD3NWLDbx4/w0bbdWLH+alSlcmx+W85ei21sv0iH81Yl3KuAojUDpiNR/FSpXLyQ2zr2qc4PMOR2r32qfJHNfH+41KlFSK7Z6Jpdv7j/mpzH+I/mpUoqIs9Dt3P5omB2yNz1qVKlEM2rNjkU8eFzllz8qlSrYdmTL0PkX6a1KlStJiP/9k="/>
          <p:cNvSpPr>
            <a:spLocks noChangeAspect="1" noChangeArrowheads="1"/>
          </p:cNvSpPr>
          <p:nvPr/>
        </p:nvSpPr>
        <p:spPr bwMode="auto">
          <a:xfrm>
            <a:off x="73025" y="-450850"/>
            <a:ext cx="86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612" y="1412776"/>
            <a:ext cx="842338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96752"/>
          </a:xfrm>
        </p:spPr>
        <p:txBody>
          <a:bodyPr/>
          <a:lstStyle/>
          <a:p>
            <a:r>
              <a:rPr lang="es-ES_tradnl" sz="3200" dirty="0" smtClean="0"/>
              <a:t>Si eligieras la opción legajos se abriría una página como esta.</a:t>
            </a:r>
            <a:endParaRPr lang="es-AR" sz="3200" dirty="0"/>
          </a:p>
        </p:txBody>
      </p:sp>
      <p:sp>
        <p:nvSpPr>
          <p:cNvPr id="6" name="5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2555776" y="3068960"/>
            <a:ext cx="432048" cy="144016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AutoShape 13" descr="data:image/jpg;base64,/9j/4AAQSkZJRgABAQAAAQABAAD/2wBDAAkGBwgHBgkIBwgKCgkLDRYPDQwMDRsUFRAWIB0iIiAdHx8kKDQsJCYxJx8fLT0tMTU3Ojo6Iys/RD84QzQ5Ojf/2wBDAQoKCg0MDRoPDxo3JR8lNzc3Nzc3Nzc3Nzc3Nzc3Nzc3Nzc3Nzc3Nzc3Nzc3Nzc3Nzc3Nzc3Nzc3Nzc3Nzc3Nzf/wAARCABkAGMDASIAAhEBAxEB/8QAHAAAAgMBAQEBAAAAAAAAAAAABAYAAwUCAQcI/8QANhAAAgEDAgQDBwMCBwEAAAAAAQIDAAQRBSESEzFRBjJBFCJSYXGBkTNCwRUjJGJjcoOS0aH/xAAaAQACAwEBAAAAAAAAAAAAAAACBQEDBAAG/8QAJhEAAgICAgEEAQUAAAAAAAAAAAECEQMSBDEhExRBUZEiMmFx8P/aAAwDAQACEQMRAD8A+lpaLjy117KvaigQNqXfGWvz6Xpl6dJET3ltbm4laQcSwoOmR6scHA+TE9MHzkHKbpDGWRrybQtl7VasIHpWJ4r1a70v2YwvBBayzxwvcyYZgWY5wCQAFVSxY522A6kc6frcttp+q6lqNwLrSbWMTW14sIjaZOAs2ANmGcBWGAcntknpJxsB5XZv8oY6VBEM1n2SavOtrdXV1DCzkNNZiEMqqR5A+eLiG3vdDg+6KXn8aQ2N/wCIHn1GO6tLG2WS3VbfhLSEOxTiHXACDO3mofRcuvIPqMdBGO1ehNqW9QvtQ0zwA2opf8y/htBM0s0HFzZCPLw+7gFiAOwxsasv59S0ifQnur9rmOa79kuxykUMZFPAdhtwuoA+Tb561Cw/z/kDuxgKAnGBXQQD0pfl12aK+vpgolsklhsbSJQAZ7tmIfDfCMqpPoVftihrjUtetobXVLhrdYJL5LWTTxAchGm5QZZCQS2SG6AEHGPWpjgZzmNqKKIiApZXU7mfxPPpb3YsmiEcttE0Ib2yLAMjBj2OVwuCuATkHFM8XpWzBHVork7LqlSpTQqFXUbs27gjpSpFoWjyWWoQXVnZyy3rzM04tUV4w+QAp3xwjABHqM9TTFraKlqzsfSsGGdR615XFOUW0mPIYYThbQY8U80uhG4uY5V05jJKxTBmk5RRWA3x5mPWq4tJhGkX+jS3sr6Vco8cNvwKDbK25AfqQD5c9BtvtXguB3rsTr3rTvI58aH0Gac+oxmH+oaslwsIwBDbcoy7Yy54mz3wvCM/ihJdN9r07xBaXV2FbVp3k5kYyY14EVAQeuAgyPma9E696656j1rt5dg+2gWa7Ffavp0Nob+0jPMSW4Y2rMJCjq4AXmbAlcEEnb1FEaxDJrGkw2dxfcqdJ4ZjcwRcJDRuHyqknHT1Jx86DFwnxV0LpB+6h3kqr4I9rFhWoWFpdaRBp9tI1oLV45bWWMcRhkQ5VsHzeuc9cnvmroIprie3n1e6huTbNxxRQQGKMPjHGQWYkgE43wM5xnBAAvI8+aiIryP4qhTn0C+NH6O4rLULq4sW1W6tZ0sbgzwzRxFZnOGAB3wuzYOM8WPSmq3l4qX4bqPvWtZSo2MGtuCcpSVmXLiUUao6VK8B2qU3oxCD4rmc6Wrj3csM0km7kVvNWzeXdvceG5hDc890YYbiztkUmySPnzV5aEfJ6vjwUYUMCX5xu29Q3zfFS+kjZ3Y1ZzD3Nal0c0bXt7/HXn9Qf4zWNxk+tWLk+pqbRyiant0h/fXYu5T+81nxxsT60XFAx70DkidQgTSsfMaMg5px7xqiG37mtK3hC494UG4MqSC7VJdveNMmkK4K5NYltgbAg1v6W24GK2caX6hbyf2m+nlFSoh90VKb2KD4NpOq28mj6hDpVqssbICzxpw8Az1IIHesaR5i36R/FHwak81ncTafJFLbyII5DDvwjOQCOq9PUChVaRj5G/Fefa1k/H5PV43cbv8ABUEuD0jNXx29y37P/tEwhsbo34o2EhfNkfahc6D1AUs7n1UfmiI7aZeoH5o9JYz+8D6mumki6cxP+woHNs6iiN+V5hR8NxDw+cUGycwHllWx1CkE0BM7RhivoOlRWx1I3+YjnCSKT2zXHEyMcsdqU9LvZblg5mHHk5QDdd6aHfn2yzg7+V8d6lwcHTBpVaLdN1J3uQvCQAevevoGlniCOOhFfOtLtVSTmBiTmn7w++YwhP0rdhrdULuWnqMqeUVKiD3RvUpuJD4LbW40+ymFrHCsEwAJRBg7gjDD6d66ib50n+CL1NNiv5bhZpEuIGiSJWAUsejN9DuCO1dG+uQ2VuJR9HNJMvGlu1dnpcHIUoXrQ9RkEb16wFLNjczPHn2ibJ/1G/8Aar1bWH06JGknuXZzgKsrZwPXrVK48nLVPyWvKox2fQwyDDVn6zdGytOcihm4lUBs43PyojT7uW6CRzytMJU/tO+5DHcb9cHp96GvVivIeVMWUBg2QcEEdKhR1mtug03JOuzjSL+aZfaMKskcpClehwfn0o7VgqzCSP8ASmUSJ8s9R9jms+AQWsZSNvMxZixyST60YZobvT3gMyJNEeOIsfMD1X+amVOVxXg7ykr7M6N0hkLKoGepArb0y/iXijlbMbjf5GltxJk+6attxKGB4DVvpqXYEp0qG61YK3uSAjO1OfhyRjwgtXz7T2Y42NPPhnOVrZgxpMW8rI3Gh6jPuCpXkfkFSmQoPyukKwWioB5E6/aheLNWyz5jbf0NBh6XJN9j+NJUbFhPwkAnarb7TDqNyjtOUiSJlATrk/xisqOQADeiEuWGwc4+tVayjLaPYdxlHWStG3p0D2lnDbvJxmMcPGNs77UZqsQdUvS7BZieLC7CQeYffZvv8qX1unx+ofzREdzOUMYkkKHcrkkH54qmWOTls2WKaSSXwSQx587H8V3BHA2/E+frXscbuMrbsw7iPP8AFGJaXA2FuftirYpL4K5SbKwkX+b80XAkXY/muPZblfNHj6sBRcFvcYySgA7yr/7Vqkvopl/Zo2SR7YU/mnXw4oBXYik+zilB3ZR/yD+DTl4eQhlzIhO3Rs1oxyt9GLOvHY5x+QVKkY9wbjpUrXYuPyqLSLBB4iD3NWLDbx4/w0bbdWLH+alSlcmx+W85ei21sv0iH81Yl3KuAojUDpiNR/FSpXLyQ2zr2qc4PMOR2r32qfJHNfH+41KlFSK7Z6Jpdv7j/mpzH+I/mpUoqIs9Dt3P5omB2yNz1qVKlEM2rNjkU8eFzllz8qlSrYdmTL0PkX6a1KlStJiP/9k="/>
          <p:cNvSpPr>
            <a:spLocks noChangeAspect="1" noChangeArrowheads="1"/>
          </p:cNvSpPr>
          <p:nvPr/>
        </p:nvSpPr>
        <p:spPr bwMode="auto">
          <a:xfrm>
            <a:off x="73025" y="-450850"/>
            <a:ext cx="86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5464" y="1268760"/>
            <a:ext cx="7968535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864096"/>
          </a:xfrm>
        </p:spPr>
        <p:txBody>
          <a:bodyPr/>
          <a:lstStyle/>
          <a:p>
            <a:r>
              <a:rPr lang="es-ES_tradnl" sz="3200" dirty="0" smtClean="0"/>
              <a:t>Si eligieras la opción destinaciones</a:t>
            </a:r>
            <a:endParaRPr lang="es-AR" sz="3200" dirty="0"/>
          </a:p>
        </p:txBody>
      </p:sp>
      <p:sp>
        <p:nvSpPr>
          <p:cNvPr id="5" name="4 Botón de acción: Personalizar">
            <a:hlinkClick r:id="" action="ppaction://hlinkshowjump?jump=nextslide" highlightClick="1"/>
          </p:cNvPr>
          <p:cNvSpPr/>
          <p:nvPr/>
        </p:nvSpPr>
        <p:spPr>
          <a:xfrm>
            <a:off x="7884368" y="3573016"/>
            <a:ext cx="288032" cy="72008"/>
          </a:xfrm>
          <a:prstGeom prst="actionButtonBlank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4" name="AutoShape 13" descr="data:image/jpg;base64,/9j/4AAQSkZJRgABAQAAAQABAAD/2wBDAAkGBwgHBgkIBwgKCgkLDRYPDQwMDRsUFRAWIB0iIiAdHx8kKDQsJCYxJx8fLT0tMTU3Ojo6Iys/RD84QzQ5Ojf/2wBDAQoKCg0MDRoPDxo3JR8lNzc3Nzc3Nzc3Nzc3Nzc3Nzc3Nzc3Nzc3Nzc3Nzc3Nzc3Nzc3Nzc3Nzc3Nzc3Nzc3Nzf/wAARCABkAGMDASIAAhEBAxEB/8QAHAAAAgMBAQEBAAAAAAAAAAAABAYAAwUCAQcI/8QANhAAAgEDAgQDBwMCBwEAAAAAAQIDAAQRBSESEzFRBjJBFCJSYXGBkTNCwRUjJGJjcoOS0aH/xAAaAQACAwEBAAAAAAAAAAAAAAACBQEDBAAG/8QAJhEAAgICAgEEAQUAAAAAAAAAAAECEQMSBDEhExRBUZEiMmFx8P/aAAwDAQACEQMRAD8A+lpaLjy117KvaigQNqXfGWvz6Xpl6dJET3ltbm4laQcSwoOmR6scHA+TE9MHzkHKbpDGWRrybQtl7VasIHpWJ4r1a70v2YwvBBayzxwvcyYZgWY5wCQAFVSxY522A6kc6frcttp+q6lqNwLrSbWMTW14sIjaZOAs2ANmGcBWGAcntknpJxsB5XZv8oY6VBEM1n2SavOtrdXV1DCzkNNZiEMqqR5A+eLiG3vdDg+6KXn8aQ2N/wCIHn1GO6tLG2WS3VbfhLSEOxTiHXACDO3mofRcuvIPqMdBGO1ehNqW9QvtQ0zwA2opf8y/htBM0s0HFzZCPLw+7gFiAOwxsasv59S0ifQnur9rmOa79kuxykUMZFPAdhtwuoA+Tb561Cw/z/kDuxgKAnGBXQQD0pfl12aK+vpgolsklhsbSJQAZ7tmIfDfCMqpPoVftihrjUtetobXVLhrdYJL5LWTTxAchGm5QZZCQS2SG6AEHGPWpjgZzmNqKKIiApZXU7mfxPPpb3YsmiEcttE0Ib2yLAMjBj2OVwuCuATkHFM8XpWzBHVork7LqlSpTQqFXUbs27gjpSpFoWjyWWoQXVnZyy3rzM04tUV4w+QAp3xwjABHqM9TTFraKlqzsfSsGGdR615XFOUW0mPIYYThbQY8U80uhG4uY5V05jJKxTBmk5RRWA3x5mPWq4tJhGkX+jS3sr6Vco8cNvwKDbK25AfqQD5c9BtvtXguB3rsTr3rTvI58aH0Gac+oxmH+oaslwsIwBDbcoy7Yy54mz3wvCM/ihJdN9r07xBaXV2FbVp3k5kYyY14EVAQeuAgyPma9E696656j1rt5dg+2gWa7Ffavp0Nob+0jPMSW4Y2rMJCjq4AXmbAlcEEnb1FEaxDJrGkw2dxfcqdJ4ZjcwRcJDRuHyqknHT1Jx86DFwnxV0LpB+6h3kqr4I9rFhWoWFpdaRBp9tI1oLV45bWWMcRhkQ5VsHzeuc9cnvmroIprie3n1e6huTbNxxRQQGKMPjHGQWYkgE43wM5xnBAAvI8+aiIryP4qhTn0C+NH6O4rLULq4sW1W6tZ0sbgzwzRxFZnOGAB3wuzYOM8WPSmq3l4qX4bqPvWtZSo2MGtuCcpSVmXLiUUao6VK8B2qU3oxCD4rmc6Wrj3csM0km7kVvNWzeXdvceG5hDc890YYbiztkUmySPnzV5aEfJ6vjwUYUMCX5xu29Q3zfFS+kjZ3Y1ZzD3Nal0c0bXt7/HXn9Qf4zWNxk+tWLk+pqbRyiant0h/fXYu5T+81nxxsT60XFAx70DkidQgTSsfMaMg5px7xqiG37mtK3hC494UG4MqSC7VJdveNMmkK4K5NYltgbAg1v6W24GK2caX6hbyf2m+nlFSoh90VKb2KD4NpOq28mj6hDpVqssbICzxpw8Az1IIHesaR5i36R/FHwak81ncTafJFLbyII5DDvwjOQCOq9PUChVaRj5G/Fefa1k/H5PV43cbv8ABUEuD0jNXx29y37P/tEwhsbo34o2EhfNkfahc6D1AUs7n1UfmiI7aZeoH5o9JYz+8D6mumki6cxP+woHNs6iiN+V5hR8NxDw+cUGycwHllWx1CkE0BM7RhivoOlRWx1I3+YjnCSKT2zXHEyMcsdqU9LvZblg5mHHk5QDdd6aHfn2yzg7+V8d6lwcHTBpVaLdN1J3uQvCQAevevoGlniCOOhFfOtLtVSTmBiTmn7w++YwhP0rdhrdULuWnqMqeUVKiD3RvUpuJD4LbW40+ymFrHCsEwAJRBg7gjDD6d66ib50n+CL1NNiv5bhZpEuIGiSJWAUsejN9DuCO1dG+uQ2VuJR9HNJMvGlu1dnpcHIUoXrQ9RkEb16wFLNjczPHn2ibJ/1G/8Aar1bWH06JGknuXZzgKsrZwPXrVK48nLVPyWvKox2fQwyDDVn6zdGytOcihm4lUBs43PyojT7uW6CRzytMJU/tO+5DHcb9cHp96GvVivIeVMWUBg2QcEEdKhR1mtug03JOuzjSL+aZfaMKskcpClehwfn0o7VgqzCSP8ASmUSJ8s9R9jms+AQWsZSNvMxZixyST60YZobvT3gMyJNEeOIsfMD1X+amVOVxXg7ykr7M6N0hkLKoGepArb0y/iXijlbMbjf5GltxJk+6attxKGB4DVvpqXYEp0qG61YK3uSAjO1OfhyRjwgtXz7T2Y42NPPhnOVrZgxpMW8rI3Gh6jPuCpXkfkFSmQoPyukKwWioB5E6/aheLNWyz5jbf0NBh6XJN9j+NJUbFhPwkAnarb7TDqNyjtOUiSJlATrk/xisqOQADeiEuWGwc4+tVayjLaPYdxlHWStG3p0D2lnDbvJxmMcPGNs77UZqsQdUvS7BZieLC7CQeYffZvv8qX1unx+ofzREdzOUMYkkKHcrkkH54qmWOTls2WKaSSXwSQx587H8V3BHA2/E+frXscbuMrbsw7iPP8AFGJaXA2FuftirYpL4K5SbKwkX+b80XAkXY/muPZblfNHj6sBRcFvcYySgA7yr/7Vqkvopl/Zo2SR7YU/mnXw4oBXYik+zilB3ZR/yD+DTl4eQhlzIhO3Rs1oxyt9GLOvHY5x+QVKkY9wbjpUrXYuPyqLSLBB4iD3NWLDbx4/w0bbdWLH+alSlcmx+W85ei21sv0iH81Yl3KuAojUDpiNR/FSpXLyQ2zr2qc4PMOR2r32qfJHNfH+41KlFSK7Z6Jpdv7j/mpzH+I/mpUoqIs9Dt3P5omB2yNz1qVKlEM2rNjkU8eFzllz8qlSrYdmTL0PkX6a1KlStJiP/9k="/>
          <p:cNvSpPr>
            <a:spLocks noChangeAspect="1" noChangeArrowheads="1"/>
          </p:cNvSpPr>
          <p:nvPr/>
        </p:nvSpPr>
        <p:spPr bwMode="auto">
          <a:xfrm>
            <a:off x="73025" y="-450850"/>
            <a:ext cx="8667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49338"/>
            <a:ext cx="7956375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Título"/>
          <p:cNvSpPr>
            <a:spLocks noGrp="1"/>
          </p:cNvSpPr>
          <p:nvPr>
            <p:ph type="title"/>
          </p:nvPr>
        </p:nvSpPr>
        <p:spPr>
          <a:xfrm>
            <a:off x="899592" y="188640"/>
            <a:ext cx="8244408" cy="864096"/>
          </a:xfrm>
        </p:spPr>
        <p:txBody>
          <a:bodyPr/>
          <a:lstStyle/>
          <a:p>
            <a:r>
              <a:rPr lang="es-ES_tradnl" sz="3200" dirty="0" smtClean="0"/>
              <a:t>Abriendo el primer Nº de destinaciones</a:t>
            </a:r>
            <a:endParaRPr lang="es-AR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Relevamiento Integral</a:t>
            </a:r>
            <a:endParaRPr lang="es-AR" sz="3600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CL" sz="3200" dirty="0" smtClean="0"/>
              <a:t>Permite hacer un diagnóstico.</a:t>
            </a:r>
          </a:p>
          <a:p>
            <a:pPr algn="just">
              <a:spcBef>
                <a:spcPts val="0"/>
              </a:spcBef>
            </a:pPr>
            <a:r>
              <a:rPr lang="es-CL" sz="3200" dirty="0" smtClean="0"/>
              <a:t>Se identifican las Series</a:t>
            </a:r>
            <a:r>
              <a:rPr lang="es-CL" sz="3200" dirty="0" smtClean="0">
                <a:solidFill>
                  <a:schemeClr val="bg1"/>
                </a:solidFill>
              </a:rPr>
              <a:t> </a:t>
            </a:r>
            <a:r>
              <a:rPr lang="es-CL" sz="3200" dirty="0" smtClean="0"/>
              <a:t>Documentales Críticas y su tratamiento documental.</a:t>
            </a:r>
          </a:p>
          <a:p>
            <a:pPr algn="just">
              <a:spcBef>
                <a:spcPts val="0"/>
              </a:spcBef>
            </a:pPr>
            <a:r>
              <a:rPr lang="es-CL" sz="3200" dirty="0" smtClean="0"/>
              <a:t>Se verifica la existencia de aciertos y posibles mejoras.</a:t>
            </a:r>
          </a:p>
          <a:p>
            <a:pPr algn="just">
              <a:spcBef>
                <a:spcPts val="0"/>
              </a:spcBef>
            </a:pPr>
            <a:r>
              <a:rPr lang="es-CL" sz="3200" dirty="0" smtClean="0"/>
              <a:t>Se acuerdan los ajustes a implementar.</a:t>
            </a:r>
          </a:p>
          <a:p>
            <a:pPr algn="just">
              <a:spcBef>
                <a:spcPts val="0"/>
              </a:spcBef>
            </a:pPr>
            <a:r>
              <a:rPr lang="es-CL" sz="3200" dirty="0" smtClean="0"/>
              <a:t>Se sistematizan los procedimientos. </a:t>
            </a:r>
          </a:p>
          <a:p>
            <a:pPr algn="just">
              <a:spcBef>
                <a:spcPts val="0"/>
              </a:spcBef>
            </a:pPr>
            <a:r>
              <a:rPr lang="es-CL" sz="3200" dirty="0" smtClean="0"/>
              <a:t>Se prueban “in situ” y se ajustan.</a:t>
            </a:r>
          </a:p>
          <a:p>
            <a:pPr algn="just">
              <a:spcBef>
                <a:spcPts val="0"/>
              </a:spcBef>
            </a:pPr>
            <a:r>
              <a:rPr lang="es-AR" sz="3200" dirty="0" smtClean="0"/>
              <a:t>Habilita la confección del Manual de Procedimientos</a:t>
            </a:r>
            <a:endParaRPr lang="es-AR" sz="320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15</a:t>
            </a:fld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Sistematización para la guarda</a:t>
            </a:r>
            <a:endParaRPr lang="es-AR" sz="3600" dirty="0"/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914400" y="1268760"/>
            <a:ext cx="7772400" cy="50868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s-CL" sz="2400" dirty="0" smtClean="0"/>
              <a:t>Podrá llevarse a cabo de dos formas básicas:</a:t>
            </a:r>
          </a:p>
          <a:p>
            <a:pPr lvl="1" algn="just">
              <a:spcBef>
                <a:spcPts val="0"/>
              </a:spcBef>
            </a:pPr>
            <a:r>
              <a:rPr lang="es-CL" sz="2000" b="1" u="sng" dirty="0" smtClean="0">
                <a:solidFill>
                  <a:srgbClr val="FFFF00"/>
                </a:solidFill>
              </a:rPr>
              <a:t>Por Caja Contenedora</a:t>
            </a:r>
          </a:p>
          <a:p>
            <a:pPr lvl="1" algn="just">
              <a:spcBef>
                <a:spcPts val="0"/>
              </a:spcBef>
            </a:pPr>
            <a:r>
              <a:rPr lang="es-CL" sz="2000" b="1" u="sng" dirty="0" smtClean="0">
                <a:solidFill>
                  <a:srgbClr val="FFFF00"/>
                </a:solidFill>
              </a:rPr>
              <a:t>Por Expediente (Serie Documental</a:t>
            </a:r>
            <a:r>
              <a:rPr lang="es-CL" sz="2000" dirty="0" smtClean="0">
                <a:solidFill>
                  <a:srgbClr val="FFFF00"/>
                </a:solidFill>
              </a:rPr>
              <a:t>)</a:t>
            </a:r>
          </a:p>
          <a:p>
            <a:pPr algn="just">
              <a:spcBef>
                <a:spcPts val="0"/>
              </a:spcBef>
            </a:pPr>
            <a:r>
              <a:rPr lang="es-CL" sz="2400" dirty="0" smtClean="0"/>
              <a:t>Las </a:t>
            </a:r>
            <a:r>
              <a:rPr lang="es-CL" sz="2400" b="1" u="sng" dirty="0" smtClean="0">
                <a:solidFill>
                  <a:srgbClr val="FF0000"/>
                </a:solidFill>
              </a:rPr>
              <a:t>Cajas C0ntenedoras</a:t>
            </a:r>
            <a:r>
              <a:rPr lang="es-CL" sz="2400" dirty="0" smtClean="0"/>
              <a:t>, se darán de alta en el Sistema para su posterior guarda y fácil localización, con la información proporcionada por la organización. </a:t>
            </a:r>
          </a:p>
          <a:p>
            <a:pPr algn="just">
              <a:spcBef>
                <a:spcPts val="0"/>
              </a:spcBef>
            </a:pPr>
            <a:r>
              <a:rPr lang="es-CL" sz="2400" dirty="0" smtClean="0"/>
              <a:t>Los </a:t>
            </a:r>
            <a:r>
              <a:rPr lang="es-CL" sz="2400" b="1" u="sng" dirty="0" smtClean="0">
                <a:solidFill>
                  <a:srgbClr val="FF0000"/>
                </a:solidFill>
              </a:rPr>
              <a:t>Expedientes</a:t>
            </a:r>
            <a:r>
              <a:rPr lang="es-CL" sz="2400" dirty="0" smtClean="0"/>
              <a:t> se darán de alta en forma individual cargando en el sistema los campos previamente definidos y acordados con la organización. Previo a ello, si fuera contratado, se podrán:</a:t>
            </a:r>
          </a:p>
          <a:p>
            <a:pPr lvl="1" algn="just">
              <a:spcBef>
                <a:spcPts val="0"/>
              </a:spcBef>
            </a:pPr>
            <a:r>
              <a:rPr lang="es-CL" sz="2000" b="1" u="sng" dirty="0" smtClean="0">
                <a:solidFill>
                  <a:srgbClr val="FFFF00"/>
                </a:solidFill>
              </a:rPr>
              <a:t> Auditar </a:t>
            </a:r>
          </a:p>
          <a:p>
            <a:pPr lvl="1" algn="just">
              <a:spcBef>
                <a:spcPts val="0"/>
              </a:spcBef>
            </a:pPr>
            <a:r>
              <a:rPr lang="es-CL" sz="2000" b="1" u="sng" dirty="0" smtClean="0">
                <a:solidFill>
                  <a:srgbClr val="FFFF00"/>
                </a:solidFill>
              </a:rPr>
              <a:t>Digitalizar.</a:t>
            </a:r>
          </a:p>
          <a:p>
            <a:pPr algn="just">
              <a:spcBef>
                <a:spcPts val="0"/>
              </a:spcBef>
            </a:pPr>
            <a:r>
              <a:rPr lang="es-CL" sz="2400" dirty="0" smtClean="0"/>
              <a:t>Si fueran digitalizados, su posterior consulta podrá ser a través de la web o desde un soporte magnético. </a:t>
            </a:r>
            <a:endParaRPr lang="es-AR" sz="240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16</a:t>
            </a:fld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 descr="AVISO SECURITY PACK GUIA LOCAL - OCT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153" cy="6858000"/>
          </a:xfrm>
          <a:prstGeom prst="rect">
            <a:avLst/>
          </a:prstGeom>
        </p:spPr>
      </p:pic>
      <p:sp>
        <p:nvSpPr>
          <p:cNvPr id="6" name="5 Botón de acción: Película">
            <a:hlinkClick r:id="rId3" action="ppaction://hlinkfile" highlightClick="1"/>
          </p:cNvPr>
          <p:cNvSpPr/>
          <p:nvPr/>
        </p:nvSpPr>
        <p:spPr>
          <a:xfrm>
            <a:off x="8457490" y="6358726"/>
            <a:ext cx="611560" cy="394344"/>
          </a:xfrm>
          <a:prstGeom prst="actionButtonMovie">
            <a:avLst/>
          </a:prstGeom>
          <a:ln w="127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ln w="952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400" u="sng" dirty="0" smtClean="0"/>
              <a:t>Una </a:t>
            </a:r>
            <a:r>
              <a:rPr lang="es-AR" sz="3400" u="sng" dirty="0" smtClean="0">
                <a:solidFill>
                  <a:srgbClr val="FF0000"/>
                </a:solidFill>
              </a:rPr>
              <a:t>SOLUCIÓN</a:t>
            </a:r>
            <a:r>
              <a:rPr lang="es-AR" sz="3400" u="sng" dirty="0" smtClean="0"/>
              <a:t> a la medida de cada organización</a:t>
            </a:r>
            <a:endParaRPr lang="es-AR" sz="3400" u="sng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2170584" cy="63976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2170584" cy="3959352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14" name="13 Marcador de contenido"/>
          <p:cNvSpPr>
            <a:spLocks noGrp="1"/>
          </p:cNvSpPr>
          <p:nvPr>
            <p:ph sz="quarter" idx="4"/>
          </p:nvPr>
        </p:nvSpPr>
        <p:spPr>
          <a:xfrm>
            <a:off x="2915816" y="2132856"/>
            <a:ext cx="5976664" cy="3915816"/>
          </a:xfrm>
        </p:spPr>
        <p:txBody>
          <a:bodyPr>
            <a:normAutofit fontScale="70000" lnSpcReduction="20000"/>
          </a:bodyPr>
          <a:lstStyle/>
          <a:p>
            <a:r>
              <a:rPr lang="es-ES_tradnl" sz="3600" dirty="0" smtClean="0"/>
              <a:t>Confianza</a:t>
            </a:r>
          </a:p>
          <a:p>
            <a:pPr lvl="1"/>
            <a:r>
              <a:rPr lang="es-ES_tradnl" sz="3200" dirty="0" smtClean="0"/>
              <a:t>Quiénes somos.</a:t>
            </a:r>
          </a:p>
          <a:p>
            <a:pPr lvl="1"/>
            <a:r>
              <a:rPr lang="es-ES_tradnl" sz="3200" dirty="0" smtClean="0"/>
              <a:t>Qué marca comercializamos.</a:t>
            </a:r>
            <a:endParaRPr lang="es-ES_tradnl" sz="3200" dirty="0" smtClean="0"/>
          </a:p>
          <a:p>
            <a:r>
              <a:rPr lang="es-ES_tradnl" sz="3600" dirty="0" smtClean="0"/>
              <a:t>Relevamiento </a:t>
            </a:r>
            <a:r>
              <a:rPr lang="es-ES_tradnl" sz="3600" dirty="0" smtClean="0"/>
              <a:t>Integral: Apoyo en la búsqueda de soluciones.</a:t>
            </a:r>
            <a:endParaRPr lang="es-ES_tradnl" sz="3600" dirty="0" smtClean="0"/>
          </a:p>
          <a:p>
            <a:r>
              <a:rPr lang="es-ES_tradnl" sz="3600" dirty="0" smtClean="0"/>
              <a:t>Sistematización para la guarda</a:t>
            </a:r>
            <a:r>
              <a:rPr lang="es-ES_tradnl" sz="4400" dirty="0" smtClean="0"/>
              <a:t>:</a:t>
            </a:r>
          </a:p>
          <a:p>
            <a:pPr lvl="1"/>
            <a:r>
              <a:rPr lang="es-ES_tradnl" sz="2800" b="1" dirty="0" smtClean="0">
                <a:solidFill>
                  <a:srgbClr val="FF0000"/>
                </a:solidFill>
              </a:rPr>
              <a:t>Por Caja Contenedora</a:t>
            </a:r>
          </a:p>
          <a:p>
            <a:pPr lvl="1"/>
            <a:r>
              <a:rPr lang="es-ES_tradnl" sz="2800" b="1" dirty="0" smtClean="0">
                <a:solidFill>
                  <a:srgbClr val="FF0000"/>
                </a:solidFill>
              </a:rPr>
              <a:t>Por Expediente o Documento</a:t>
            </a:r>
          </a:p>
          <a:p>
            <a:r>
              <a:rPr lang="es-ES_tradnl" sz="3600" dirty="0" smtClean="0"/>
              <a:t>Digitalización</a:t>
            </a:r>
          </a:p>
          <a:p>
            <a:pPr lvl="1"/>
            <a:r>
              <a:rPr lang="es-ES_tradnl" sz="2800" b="1" dirty="0" smtClean="0">
                <a:solidFill>
                  <a:srgbClr val="FF0000"/>
                </a:solidFill>
              </a:rPr>
              <a:t>En soporte magnético</a:t>
            </a:r>
          </a:p>
          <a:p>
            <a:pPr lvl="1"/>
            <a:r>
              <a:rPr lang="es-ES_tradnl" sz="2800" b="1" dirty="0" smtClean="0">
                <a:solidFill>
                  <a:srgbClr val="FF0000"/>
                </a:solidFill>
              </a:rPr>
              <a:t>Con acceso por la web</a:t>
            </a:r>
            <a:endParaRPr lang="es-ES_tradnl" sz="2800" dirty="0" smtClean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3</a:t>
            </a:fld>
            <a:endParaRPr lang="es-AR" dirty="0"/>
          </a:p>
        </p:txBody>
      </p:sp>
      <p:pic>
        <p:nvPicPr>
          <p:cNvPr id="3075" name="Picture 3" descr="C:\Users\Abel\SkyDrive\ABEL\06 - GESTION SRL\01 - VENTAS\ESTRATEGIA COMERCIAL\01 - Estrategia Comercial 2013\Banner\Banner Security Pack - Fondo Blan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153" y="1855534"/>
            <a:ext cx="2115631" cy="4453786"/>
          </a:xfrm>
          <a:prstGeom prst="rect">
            <a:avLst/>
          </a:prstGeom>
          <a:noFill/>
        </p:spPr>
      </p:pic>
      <p:sp>
        <p:nvSpPr>
          <p:cNvPr id="10" name="9 Botón de acción: Información">
            <a:hlinkClick r:id="rId3" action="ppaction://hlinksldjump" highlightClick="1"/>
          </p:cNvPr>
          <p:cNvSpPr/>
          <p:nvPr/>
        </p:nvSpPr>
        <p:spPr>
          <a:xfrm>
            <a:off x="8604448" y="4293096"/>
            <a:ext cx="322336" cy="288032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Botón de acción: Información">
            <a:hlinkClick r:id="rId4" action="ppaction://hlinksldjump" highlightClick="1"/>
          </p:cNvPr>
          <p:cNvSpPr/>
          <p:nvPr/>
        </p:nvSpPr>
        <p:spPr>
          <a:xfrm>
            <a:off x="8604448" y="4653136"/>
            <a:ext cx="322336" cy="288032"/>
          </a:xfrm>
          <a:prstGeom prst="actionButtonInformat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Sistematización para la guarda</a:t>
            </a:r>
            <a:endParaRPr lang="es-AR" sz="3600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4</a:t>
            </a:fld>
            <a:endParaRPr lang="es-AR" dirty="0"/>
          </a:p>
        </p:txBody>
      </p:sp>
      <p:sp>
        <p:nvSpPr>
          <p:cNvPr id="13" name="12 Hexágono"/>
          <p:cNvSpPr/>
          <p:nvPr/>
        </p:nvSpPr>
        <p:spPr>
          <a:xfrm>
            <a:off x="3220519" y="1340768"/>
            <a:ext cx="1725163" cy="360040"/>
          </a:xfrm>
          <a:prstGeom prst="hexagon">
            <a:avLst/>
          </a:prstGeom>
          <a:blipFill dpi="0" rotWithShape="1">
            <a:blip r:embed="rId2" cstate="print">
              <a:alphaModFix amt="41000"/>
            </a:blip>
            <a:srcRect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400" b="1" dirty="0">
                <a:solidFill>
                  <a:schemeClr val="tx1"/>
                </a:solidFill>
              </a:rPr>
              <a:t>ARCHIVO</a:t>
            </a:r>
            <a:endParaRPr lang="es-AR" sz="1400" b="1" dirty="0">
              <a:solidFill>
                <a:schemeClr val="tx1"/>
              </a:solidFill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6111777" y="3255232"/>
            <a:ext cx="2276647" cy="677823"/>
            <a:chOff x="6111777" y="3255232"/>
            <a:chExt cx="2276647" cy="677823"/>
          </a:xfrm>
        </p:grpSpPr>
        <p:sp>
          <p:nvSpPr>
            <p:cNvPr id="21" name="20 Llamada con línea 2 (borde y barra de énfasis)"/>
            <p:cNvSpPr/>
            <p:nvPr/>
          </p:nvSpPr>
          <p:spPr>
            <a:xfrm>
              <a:off x="6755645" y="3284984"/>
              <a:ext cx="1632779" cy="212740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9284"/>
                <a:gd name="adj6" fmla="val -36374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>
                  <a:solidFill>
                    <a:srgbClr val="002060"/>
                  </a:solidFill>
                </a:rPr>
                <a:t>Auditoria eventual</a:t>
              </a:r>
              <a:endParaRPr lang="es-AR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2" name="21 Llamada con línea 2 (borde y barra de énfasis)"/>
            <p:cNvSpPr/>
            <p:nvPr/>
          </p:nvSpPr>
          <p:spPr>
            <a:xfrm>
              <a:off x="6755645" y="3617804"/>
              <a:ext cx="1632779" cy="243244"/>
            </a:xfrm>
            <a:prstGeom prst="accent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83035"/>
                <a:gd name="adj6" fmla="val -36160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>
                  <a:solidFill>
                    <a:srgbClr val="002060"/>
                  </a:solidFill>
                </a:rPr>
                <a:t>Digitalización eventual</a:t>
              </a:r>
              <a:endParaRPr lang="es-AR" sz="1100" b="1" dirty="0">
                <a:solidFill>
                  <a:srgbClr val="002060"/>
                </a:solidFill>
              </a:endParaRPr>
            </a:p>
          </p:txBody>
        </p:sp>
        <p:sp>
          <p:nvSpPr>
            <p:cNvPr id="23" name="22 Flecha abajo"/>
            <p:cNvSpPr/>
            <p:nvPr/>
          </p:nvSpPr>
          <p:spPr>
            <a:xfrm>
              <a:off x="6111777" y="3255232"/>
              <a:ext cx="213007" cy="677823"/>
            </a:xfrm>
            <a:prstGeom prst="downArrow">
              <a:avLst/>
            </a:prstGeom>
            <a:blipFill>
              <a:blip r:embed="rId3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5359151" y="4002533"/>
            <a:ext cx="1718260" cy="29056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1100" b="1" dirty="0">
                <a:solidFill>
                  <a:srgbClr val="002060"/>
                </a:solidFill>
              </a:rPr>
              <a:t>Cantidad de cajas variable</a:t>
            </a:r>
            <a:endParaRPr lang="es-AR" sz="1100" b="1" dirty="0">
              <a:solidFill>
                <a:srgbClr val="002060"/>
              </a:solidFill>
            </a:endParaRPr>
          </a:p>
        </p:txBody>
      </p:sp>
      <p:grpSp>
        <p:nvGrpSpPr>
          <p:cNvPr id="41" name="40 Grupo"/>
          <p:cNvGrpSpPr/>
          <p:nvPr/>
        </p:nvGrpSpPr>
        <p:grpSpPr>
          <a:xfrm>
            <a:off x="1065572" y="1520788"/>
            <a:ext cx="6012430" cy="716557"/>
            <a:chOff x="1065572" y="1520788"/>
            <a:chExt cx="6012430" cy="716557"/>
          </a:xfrm>
        </p:grpSpPr>
        <p:cxnSp>
          <p:nvCxnSpPr>
            <p:cNvPr id="14" name="13 Conector recto de flecha"/>
            <p:cNvCxnSpPr>
              <a:stCxn id="13" idx="0"/>
              <a:endCxn id="16" idx="0"/>
            </p:cNvCxnSpPr>
            <p:nvPr/>
          </p:nvCxnSpPr>
          <p:spPr>
            <a:xfrm>
              <a:off x="4945682" y="1520788"/>
              <a:ext cx="1273190" cy="4259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14 Rectángulo"/>
            <p:cNvSpPr/>
            <p:nvPr/>
          </p:nvSpPr>
          <p:spPr>
            <a:xfrm>
              <a:off x="1065572" y="1946782"/>
              <a:ext cx="1718260" cy="2905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>
                  <a:solidFill>
                    <a:schemeClr val="tx2">
                      <a:lumMod val="10000"/>
                    </a:schemeClr>
                  </a:solidFill>
                </a:rPr>
                <a:t>CAJA</a:t>
              </a:r>
              <a:endParaRPr lang="es-AR" sz="11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5359742" y="1946782"/>
              <a:ext cx="1718260" cy="2905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>
                  <a:solidFill>
                    <a:srgbClr val="002060"/>
                  </a:solidFill>
                </a:rPr>
                <a:t>EXPEDIENTE</a:t>
              </a:r>
              <a:endParaRPr lang="es-AR" sz="11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26 Conector recto de flecha"/>
            <p:cNvCxnSpPr>
              <a:stCxn id="13" idx="3"/>
            </p:cNvCxnSpPr>
            <p:nvPr/>
          </p:nvCxnSpPr>
          <p:spPr>
            <a:xfrm flipH="1">
              <a:off x="1812513" y="1520788"/>
              <a:ext cx="1408006" cy="42599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46 Grupo"/>
          <p:cNvGrpSpPr/>
          <p:nvPr/>
        </p:nvGrpSpPr>
        <p:grpSpPr>
          <a:xfrm>
            <a:off x="6111777" y="4659976"/>
            <a:ext cx="2680117" cy="1696375"/>
            <a:chOff x="6111777" y="4659976"/>
            <a:chExt cx="2680117" cy="1696375"/>
          </a:xfrm>
        </p:grpSpPr>
        <p:cxnSp>
          <p:nvCxnSpPr>
            <p:cNvPr id="32" name="31 Conector recto de flecha"/>
            <p:cNvCxnSpPr/>
            <p:nvPr/>
          </p:nvCxnSpPr>
          <p:spPr>
            <a:xfrm>
              <a:off x="6111777" y="4659976"/>
              <a:ext cx="965634" cy="1452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34 Llamada de flecha hacia abajo"/>
            <p:cNvSpPr/>
            <p:nvPr/>
          </p:nvSpPr>
          <p:spPr>
            <a:xfrm>
              <a:off x="6789959" y="4869160"/>
              <a:ext cx="1944216" cy="360040"/>
            </a:xfrm>
            <a:prstGeom prst="downArrowCallou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000" b="1" dirty="0" smtClean="0">
                  <a:solidFill>
                    <a:srgbClr val="002060"/>
                  </a:solidFill>
                </a:rPr>
                <a:t>La versión física del Expediente</a:t>
              </a:r>
              <a:endParaRPr lang="es-AR" sz="1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35 Flecha abajo"/>
            <p:cNvSpPr/>
            <p:nvPr/>
          </p:nvSpPr>
          <p:spPr>
            <a:xfrm>
              <a:off x="7647074" y="5257775"/>
              <a:ext cx="229987" cy="576064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100" dirty="0">
                <a:solidFill>
                  <a:srgbClr val="002060"/>
                </a:solidFill>
              </a:endParaRPr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6732240" y="5877272"/>
              <a:ext cx="2059654" cy="479079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 smtClean="0">
                  <a:solidFill>
                    <a:srgbClr val="002060"/>
                  </a:solidFill>
                </a:rPr>
                <a:t>Es la Unidad </a:t>
              </a:r>
              <a:r>
                <a:rPr lang="es-ES_tradnl" sz="1100" b="1" dirty="0">
                  <a:solidFill>
                    <a:srgbClr val="002060"/>
                  </a:solidFill>
                </a:rPr>
                <a:t>de Guarda y Consulta</a:t>
              </a:r>
              <a:endParaRPr lang="es-AR" sz="11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2568532" y="4369413"/>
            <a:ext cx="4508879" cy="1259946"/>
            <a:chOff x="2568532" y="4369413"/>
            <a:chExt cx="4508879" cy="1259946"/>
          </a:xfrm>
        </p:grpSpPr>
        <p:sp>
          <p:nvSpPr>
            <p:cNvPr id="31" name="30 Rectángulo"/>
            <p:cNvSpPr/>
            <p:nvPr/>
          </p:nvSpPr>
          <p:spPr>
            <a:xfrm>
              <a:off x="5359151" y="4369413"/>
              <a:ext cx="1718260" cy="2905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>
                  <a:solidFill>
                    <a:srgbClr val="002060"/>
                  </a:solidFill>
                </a:rPr>
                <a:t>El Expediente</a:t>
              </a:r>
              <a:endParaRPr lang="es-AR" sz="11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33" name="32 Conector recto de flecha"/>
            <p:cNvCxnSpPr/>
            <p:nvPr/>
          </p:nvCxnSpPr>
          <p:spPr>
            <a:xfrm flipH="1">
              <a:off x="5359151" y="4659976"/>
              <a:ext cx="852030" cy="14528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Llamada de flecha hacia abajo"/>
            <p:cNvSpPr/>
            <p:nvPr/>
          </p:nvSpPr>
          <p:spPr>
            <a:xfrm>
              <a:off x="3857582" y="4854079"/>
              <a:ext cx="1794538" cy="339185"/>
            </a:xfrm>
            <a:prstGeom prst="downArrowCallo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900" b="1" dirty="0" smtClean="0"/>
                <a:t>La versión digital del Expediente</a:t>
              </a:r>
              <a:endParaRPr lang="es-AR" sz="900" b="1" dirty="0"/>
            </a:p>
          </p:txBody>
        </p:sp>
        <p:sp>
          <p:nvSpPr>
            <p:cNvPr id="38" name="37 Flecha izquierda, derecha y arriba"/>
            <p:cNvSpPr/>
            <p:nvPr/>
          </p:nvSpPr>
          <p:spPr>
            <a:xfrm>
              <a:off x="4379111" y="5193264"/>
              <a:ext cx="751480" cy="339185"/>
            </a:xfrm>
            <a:prstGeom prst="leftRightUp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s-AR" b="1" dirty="0"/>
            </a:p>
          </p:txBody>
        </p:sp>
        <p:sp>
          <p:nvSpPr>
            <p:cNvPr id="39" name="38 Elipse"/>
            <p:cNvSpPr/>
            <p:nvPr/>
          </p:nvSpPr>
          <p:spPr>
            <a:xfrm>
              <a:off x="2568532" y="5290174"/>
              <a:ext cx="1717668" cy="33918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800" b="1" dirty="0" smtClean="0"/>
                <a:t>Se accede desde la WEB</a:t>
              </a:r>
              <a:endParaRPr lang="es-AR" sz="800" b="1" dirty="0"/>
            </a:p>
          </p:txBody>
        </p:sp>
        <p:sp>
          <p:nvSpPr>
            <p:cNvPr id="40" name="39 Elipse"/>
            <p:cNvSpPr/>
            <p:nvPr/>
          </p:nvSpPr>
          <p:spPr>
            <a:xfrm>
              <a:off x="5209111" y="5290174"/>
              <a:ext cx="1717668" cy="33918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800" b="1" dirty="0" smtClean="0"/>
                <a:t>Se entrega en un soporte magnético</a:t>
              </a:r>
              <a:endParaRPr lang="es-AR" sz="800" b="1" dirty="0"/>
            </a:p>
          </p:txBody>
        </p:sp>
      </p:grpSp>
      <p:grpSp>
        <p:nvGrpSpPr>
          <p:cNvPr id="43" name="42 Grupo"/>
          <p:cNvGrpSpPr/>
          <p:nvPr/>
        </p:nvGrpSpPr>
        <p:grpSpPr>
          <a:xfrm>
            <a:off x="914400" y="2456892"/>
            <a:ext cx="2306119" cy="3899459"/>
            <a:chOff x="914400" y="2456892"/>
            <a:chExt cx="2306119" cy="3899459"/>
          </a:xfrm>
        </p:grpSpPr>
        <p:sp>
          <p:nvSpPr>
            <p:cNvPr id="18" name="17 Rectángulo"/>
            <p:cNvSpPr/>
            <p:nvPr/>
          </p:nvSpPr>
          <p:spPr>
            <a:xfrm>
              <a:off x="1065869" y="2915531"/>
              <a:ext cx="1718260" cy="29056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>
                  <a:solidFill>
                    <a:schemeClr val="tx2">
                      <a:lumMod val="10000"/>
                    </a:schemeClr>
                  </a:solidFill>
                </a:rPr>
                <a:t>Alta </a:t>
              </a:r>
              <a:r>
                <a:rPr lang="es-ES_tradnl" sz="1100" b="1" dirty="0" smtClean="0">
                  <a:solidFill>
                    <a:schemeClr val="tx2">
                      <a:lumMod val="10000"/>
                    </a:schemeClr>
                  </a:solidFill>
                </a:rPr>
                <a:t>Caja Contenedora </a:t>
              </a:r>
              <a:endParaRPr lang="es-AR" sz="11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24" name="23 Flecha abajo"/>
            <p:cNvSpPr/>
            <p:nvPr/>
          </p:nvSpPr>
          <p:spPr>
            <a:xfrm>
              <a:off x="1816128" y="3255232"/>
              <a:ext cx="215375" cy="25500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dirty="0"/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914400" y="5877273"/>
              <a:ext cx="2039434" cy="479078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 smtClean="0">
                  <a:solidFill>
                    <a:schemeClr val="tx2">
                      <a:lumMod val="10000"/>
                    </a:schemeClr>
                  </a:solidFill>
                </a:rPr>
                <a:t>La Caja Contenedora es la Unidad </a:t>
              </a:r>
              <a:r>
                <a:rPr lang="es-ES_tradnl" sz="1100" b="1" dirty="0">
                  <a:solidFill>
                    <a:schemeClr val="tx2">
                      <a:lumMod val="10000"/>
                    </a:schemeClr>
                  </a:solidFill>
                </a:rPr>
                <a:t>de Guarda y Consulta</a:t>
              </a:r>
              <a:endParaRPr lang="es-AR" sz="11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cxnSp>
          <p:nvCxnSpPr>
            <p:cNvPr id="52" name="51 Conector recto de flecha"/>
            <p:cNvCxnSpPr>
              <a:stCxn id="73" idx="3"/>
              <a:endCxn id="18" idx="0"/>
            </p:cNvCxnSpPr>
            <p:nvPr/>
          </p:nvCxnSpPr>
          <p:spPr>
            <a:xfrm flipH="1">
              <a:off x="1924999" y="2456892"/>
              <a:ext cx="1295520" cy="4586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43 Grupo"/>
          <p:cNvGrpSpPr/>
          <p:nvPr/>
        </p:nvGrpSpPr>
        <p:grpSpPr>
          <a:xfrm>
            <a:off x="4945682" y="2456892"/>
            <a:ext cx="2131729" cy="749202"/>
            <a:chOff x="4945682" y="2456892"/>
            <a:chExt cx="2131729" cy="749202"/>
          </a:xfrm>
        </p:grpSpPr>
        <p:sp>
          <p:nvSpPr>
            <p:cNvPr id="19" name="18 Rectángulo"/>
            <p:cNvSpPr/>
            <p:nvPr/>
          </p:nvSpPr>
          <p:spPr>
            <a:xfrm>
              <a:off x="5359151" y="2915531"/>
              <a:ext cx="1718260" cy="29056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100" b="1" dirty="0">
                  <a:solidFill>
                    <a:srgbClr val="002060"/>
                  </a:solidFill>
                </a:rPr>
                <a:t>Alta del Expediente</a:t>
              </a:r>
              <a:endParaRPr lang="es-AR" sz="11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55" name="54 Conector recto de flecha"/>
            <p:cNvCxnSpPr>
              <a:stCxn id="73" idx="0"/>
              <a:endCxn id="19" idx="0"/>
            </p:cNvCxnSpPr>
            <p:nvPr/>
          </p:nvCxnSpPr>
          <p:spPr>
            <a:xfrm>
              <a:off x="4945682" y="2456892"/>
              <a:ext cx="1272599" cy="4586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41 Grupo"/>
          <p:cNvGrpSpPr/>
          <p:nvPr/>
        </p:nvGrpSpPr>
        <p:grpSpPr>
          <a:xfrm>
            <a:off x="2783832" y="2092064"/>
            <a:ext cx="2575910" cy="544848"/>
            <a:chOff x="2783832" y="2092064"/>
            <a:chExt cx="2575910" cy="544848"/>
          </a:xfrm>
        </p:grpSpPr>
        <p:cxnSp>
          <p:nvCxnSpPr>
            <p:cNvPr id="72" name="71 Conector recto"/>
            <p:cNvCxnSpPr>
              <a:stCxn id="15" idx="3"/>
              <a:endCxn id="16" idx="1"/>
            </p:cNvCxnSpPr>
            <p:nvPr/>
          </p:nvCxnSpPr>
          <p:spPr>
            <a:xfrm>
              <a:off x="2783832" y="2092064"/>
              <a:ext cx="25759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2 Hexágono"/>
            <p:cNvSpPr/>
            <p:nvPr/>
          </p:nvSpPr>
          <p:spPr>
            <a:xfrm>
              <a:off x="3220519" y="2276872"/>
              <a:ext cx="1725163" cy="360040"/>
            </a:xfrm>
            <a:prstGeom prst="hexagon">
              <a:avLst/>
            </a:prstGeom>
            <a:blipFill dpi="0" rotWithShape="1">
              <a:blip r:embed="rId2" cstate="print">
                <a:alphaModFix amt="41000"/>
              </a:blip>
              <a:srcRect/>
              <a:tile tx="0" ty="0" sx="100000" sy="100000" flip="none" algn="tl"/>
            </a:blip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_tradnl" sz="1400" b="1" dirty="0" smtClean="0">
                  <a:solidFill>
                    <a:schemeClr val="tx1"/>
                  </a:solidFill>
                </a:rPr>
                <a:t>TRANSPORTE</a:t>
              </a:r>
              <a:endParaRPr lang="es-AR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76 Conector recto de flecha"/>
            <p:cNvCxnSpPr/>
            <p:nvPr/>
          </p:nvCxnSpPr>
          <p:spPr>
            <a:xfrm>
              <a:off x="4067944" y="2132856"/>
              <a:ext cx="0" cy="14401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Recuerde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881336"/>
            <a:ext cx="8388424" cy="4572000"/>
          </a:xfrm>
        </p:spPr>
        <p:txBody>
          <a:bodyPr>
            <a:normAutofit lnSpcReduction="10000"/>
          </a:bodyPr>
          <a:lstStyle/>
          <a:p>
            <a:r>
              <a:rPr lang="es-ES_tradnl" sz="2400" dirty="0" smtClean="0"/>
              <a:t>El Archivo de la documentación es </a:t>
            </a:r>
            <a:r>
              <a:rPr lang="es-ES_tradnl" sz="2400" b="1" u="sng" dirty="0" smtClean="0">
                <a:solidFill>
                  <a:srgbClr val="FF0000"/>
                </a:solidFill>
              </a:rPr>
              <a:t>IMPORTANTE</a:t>
            </a:r>
            <a:r>
              <a:rPr lang="es-ES_tradnl" sz="2400" dirty="0" smtClean="0"/>
              <a:t>.</a:t>
            </a:r>
          </a:p>
          <a:p>
            <a:r>
              <a:rPr lang="es-ES_tradnl" sz="2400" dirty="0" smtClean="0"/>
              <a:t>Al tercerizarlo </a:t>
            </a:r>
          </a:p>
          <a:p>
            <a:pPr lvl="1"/>
            <a:r>
              <a:rPr lang="es-ES_tradnl" sz="2400" dirty="0" smtClean="0"/>
              <a:t>Ahorra espacio en sus instalaciones</a:t>
            </a:r>
          </a:p>
          <a:p>
            <a:pPr lvl="1"/>
            <a:r>
              <a:rPr lang="es-ES_tradnl" sz="2400" dirty="0" smtClean="0"/>
              <a:t>Ahorra tiempo de su personal.</a:t>
            </a:r>
          </a:p>
          <a:p>
            <a:pPr lvl="1"/>
            <a:r>
              <a:rPr lang="es-ES_tradnl" sz="2400" dirty="0" smtClean="0"/>
              <a:t>Hace más eficiente a su organización.</a:t>
            </a:r>
          </a:p>
          <a:p>
            <a:r>
              <a:rPr lang="es-ES_tradnl" sz="2400" dirty="0" smtClean="0"/>
              <a:t>El Documento </a:t>
            </a:r>
          </a:p>
          <a:p>
            <a:pPr lvl="1"/>
            <a:r>
              <a:rPr lang="es-ES_tradnl" sz="2400" dirty="0" smtClean="0"/>
              <a:t>Está más seguro (Robo, incendio, humedad, roedores, etc.)</a:t>
            </a:r>
          </a:p>
          <a:p>
            <a:pPr lvl="1"/>
            <a:r>
              <a:rPr lang="es-ES_tradnl" sz="2400" dirty="0" smtClean="0"/>
              <a:t>Va a estar cuando lo necesite en forma </a:t>
            </a:r>
            <a:r>
              <a:rPr lang="es-ES_tradnl" sz="2400" b="1" u="sng" dirty="0" smtClean="0">
                <a:solidFill>
                  <a:srgbClr val="FF0000"/>
                </a:solidFill>
              </a:rPr>
              <a:t>URGENTE</a:t>
            </a:r>
            <a:r>
              <a:rPr lang="es-ES_tradnl" sz="2400" dirty="0" smtClean="0"/>
              <a:t>.</a:t>
            </a:r>
          </a:p>
          <a:p>
            <a:pPr lvl="1"/>
            <a:r>
              <a:rPr lang="es-ES_tradnl" sz="2400" dirty="0" smtClean="0"/>
              <a:t>Se va a mantener en las condiciones en que lo guardó.</a:t>
            </a:r>
          </a:p>
          <a:p>
            <a:pPr lvl="1"/>
            <a:r>
              <a:rPr lang="es-ES_tradnl" sz="2400" dirty="0" smtClean="0"/>
              <a:t>Después de consultado volverá al archivo.</a:t>
            </a:r>
          </a:p>
          <a:p>
            <a:pPr lvl="1"/>
            <a:r>
              <a:rPr lang="es-ES_tradnl" sz="2400" dirty="0" smtClean="0"/>
              <a:t>Sólo podrá ser consultado por la persona autorizada.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5</a:t>
            </a:fld>
            <a:endParaRPr lang="es-AR" dirty="0"/>
          </a:p>
        </p:txBody>
      </p:sp>
      <p:pic>
        <p:nvPicPr>
          <p:cNvPr id="7" name="6 Imagen" descr="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0"/>
            <a:ext cx="17145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Recuerde</a:t>
            </a:r>
            <a:endParaRPr lang="es-AR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dirty="0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6</a:t>
            </a:fld>
            <a:endParaRPr lang="es-AR" dirty="0"/>
          </a:p>
        </p:txBody>
      </p:sp>
      <p:sp>
        <p:nvSpPr>
          <p:cNvPr id="8" name="7 Rectángulo redondeado"/>
          <p:cNvSpPr/>
          <p:nvPr/>
        </p:nvSpPr>
        <p:spPr>
          <a:xfrm>
            <a:off x="1295636" y="1556792"/>
            <a:ext cx="720080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USTED SE SORPRENDERÁ POR LO ECONÓMICO DE LA PROPUESTA. </a:t>
            </a:r>
            <a:endParaRPr lang="es-AR" dirty="0"/>
          </a:p>
        </p:txBody>
      </p:sp>
      <p:sp>
        <p:nvSpPr>
          <p:cNvPr id="9" name="8 Rectángulo redondeado"/>
          <p:cNvSpPr/>
          <p:nvPr/>
        </p:nvSpPr>
        <p:spPr>
          <a:xfrm>
            <a:off x="1295636" y="2684917"/>
            <a:ext cx="720080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PODEMOS GESTIONAR SUARCHIVO DOCUMENTAL AL 50% DE LO QUE LE COSTARÍA A SU ORGANIZACIÓN.-</a:t>
            </a:r>
            <a:endParaRPr lang="es-AR" dirty="0"/>
          </a:p>
        </p:txBody>
      </p:sp>
      <p:sp>
        <p:nvSpPr>
          <p:cNvPr id="10" name="9 Rectángulo redondeado"/>
          <p:cNvSpPr/>
          <p:nvPr/>
        </p:nvSpPr>
        <p:spPr>
          <a:xfrm>
            <a:off x="1295636" y="3813042"/>
            <a:ext cx="720080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COMO EJEMPLO: el abono básico mensual por hasta 50 cajas contenedoras tiene un costo de $200 + IVA</a:t>
            </a:r>
            <a:r>
              <a:rPr lang="es-ES_tradnl" dirty="0" smtClean="0"/>
              <a:t>.-</a:t>
            </a:r>
            <a:endParaRPr lang="es-AR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1295636" y="4941168"/>
            <a:ext cx="7200800" cy="86409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La digitalización de una carilla cuesta menos que una fotocopia. 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4" animBg="1"/>
      <p:bldP spid="8" grpId="5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3 Marcador de contenido" descr="AVISO SECURITY PACK GUIA LOCAL - OCT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215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Guarda por cajas Contenedoras.</a:t>
            </a:r>
            <a:endParaRPr lang="es-AR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7896" y="1770063"/>
            <a:ext cx="33930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arcador de text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Una Caja Contenedora, reforzada</a:t>
            </a:r>
          </a:p>
          <a:p>
            <a:pPr lvl="1"/>
            <a:r>
              <a:rPr lang="es-ES_tradnl" dirty="0" smtClean="0"/>
              <a:t>36 cm de frente</a:t>
            </a:r>
          </a:p>
          <a:p>
            <a:pPr lvl="1"/>
            <a:r>
              <a:rPr lang="es-ES_tradnl" dirty="0" smtClean="0"/>
              <a:t>42 cm de fondo</a:t>
            </a:r>
          </a:p>
          <a:p>
            <a:pPr lvl="1"/>
            <a:r>
              <a:rPr lang="es-ES_tradnl" dirty="0" smtClean="0"/>
              <a:t> 27  cm de altura.</a:t>
            </a:r>
          </a:p>
          <a:p>
            <a:r>
              <a:rPr lang="es-ES_tradnl" dirty="0" smtClean="0"/>
              <a:t>Triple pared</a:t>
            </a:r>
          </a:p>
          <a:p>
            <a:r>
              <a:rPr lang="es-ES_tradnl" dirty="0" smtClean="0"/>
              <a:t>Puede precintarse</a:t>
            </a:r>
          </a:p>
          <a:p>
            <a:r>
              <a:rPr lang="es-ES_tradnl" dirty="0" smtClean="0"/>
              <a:t>Carga máxima: 15 kg</a:t>
            </a:r>
          </a:p>
          <a:p>
            <a:r>
              <a:rPr lang="es-ES_tradnl" dirty="0" smtClean="0"/>
              <a:t>Entre 2 y 3 biblioratos. </a:t>
            </a:r>
            <a:endParaRPr lang="es-AR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8</a:t>
            </a:fld>
            <a:endParaRPr lang="es-AR" dirty="0"/>
          </a:p>
        </p:txBody>
      </p:sp>
      <p:sp>
        <p:nvSpPr>
          <p:cNvPr id="1026" name="AutoShape 2" descr="View WP_000050.jpg in slide s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18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8783960" y="6021288"/>
            <a:ext cx="360040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z="3600" dirty="0" smtClean="0"/>
              <a:t>Guarda por Expedientes</a:t>
            </a:r>
            <a:endParaRPr lang="es-AR" sz="36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7896" y="1770063"/>
            <a:ext cx="33930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Marcador de texto"/>
          <p:cNvSpPr>
            <a:spLocks noGrp="1"/>
          </p:cNvSpPr>
          <p:nvPr>
            <p:ph sz="half" idx="2"/>
          </p:nvPr>
        </p:nvSpPr>
        <p:spPr>
          <a:xfrm>
            <a:off x="4427984" y="1770501"/>
            <a:ext cx="4464496" cy="4525963"/>
          </a:xfrm>
        </p:spPr>
        <p:txBody>
          <a:bodyPr>
            <a:normAutofit fontScale="92500" lnSpcReduction="10000"/>
          </a:bodyPr>
          <a:lstStyle/>
          <a:p>
            <a:r>
              <a:rPr lang="es-ES_tradnl" dirty="0" smtClean="0"/>
              <a:t>Puede ser desde un bibliorato hasta una hoja.</a:t>
            </a:r>
          </a:p>
          <a:p>
            <a:r>
              <a:rPr lang="es-ES_tradnl" dirty="0" smtClean="0"/>
              <a:t>Se dan de alta individualmente.</a:t>
            </a:r>
          </a:p>
          <a:p>
            <a:r>
              <a:rPr lang="es-ES_tradnl" dirty="0" smtClean="0"/>
              <a:t>Van a Cajas Contenedoras.</a:t>
            </a:r>
          </a:p>
          <a:p>
            <a:r>
              <a:rPr lang="es-ES_tradnl" dirty="0" smtClean="0"/>
              <a:t>Se los guarda en bolsas plásticas individuales y termo selladas</a:t>
            </a:r>
          </a:p>
          <a:p>
            <a:r>
              <a:rPr lang="es-ES_tradnl" dirty="0" smtClean="0"/>
              <a:t>Ejemplo: </a:t>
            </a:r>
          </a:p>
          <a:p>
            <a:pPr lvl="1"/>
            <a:r>
              <a:rPr lang="es-ES_tradnl" dirty="0" smtClean="0"/>
              <a:t>Un legajo, un siniestro, una historia clínica, etc. </a:t>
            </a:r>
            <a:endParaRPr lang="es-AR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AR" smtClean="0"/>
              <a:t>16/10/2013</a:t>
            </a:r>
            <a:endParaRPr lang="es-AR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89604-8714-4FD3-8B9D-6F732F21EB73}" type="slidenum">
              <a:rPr lang="es-AR" smtClean="0"/>
              <a:pPr/>
              <a:t>9</a:t>
            </a:fld>
            <a:endParaRPr lang="es-AR" dirty="0"/>
          </a:p>
        </p:txBody>
      </p:sp>
      <p:sp>
        <p:nvSpPr>
          <p:cNvPr id="1026" name="AutoShape 2" descr="View WP_000050.jpg in slide s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8 Botón de acción: Hacia atrás o Anterior">
            <a:hlinkClick r:id="rId3" action="ppaction://hlinksldjump" highlightClick="1"/>
          </p:cNvPr>
          <p:cNvSpPr/>
          <p:nvPr/>
        </p:nvSpPr>
        <p:spPr>
          <a:xfrm>
            <a:off x="8783960" y="6021288"/>
            <a:ext cx="360040" cy="288032"/>
          </a:xfrm>
          <a:prstGeom prst="actionButtonBackPrevio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440</TotalTime>
  <Words>555</Words>
  <Application>Microsoft Office PowerPoint</Application>
  <PresentationFormat>Presentación en pantalla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Metro</vt:lpstr>
      <vt:lpstr>1_Metro</vt:lpstr>
      <vt:lpstr>Diapositiva 1</vt:lpstr>
      <vt:lpstr>Diapositiva 2</vt:lpstr>
      <vt:lpstr>Una SOLUCIÓN a la medida de cada organización</vt:lpstr>
      <vt:lpstr>Sistematización para la guarda</vt:lpstr>
      <vt:lpstr>Recuerde</vt:lpstr>
      <vt:lpstr>Recuerde</vt:lpstr>
      <vt:lpstr>Diapositiva 7</vt:lpstr>
      <vt:lpstr>Guarda por cajas Contenedoras.</vt:lpstr>
      <vt:lpstr>Guarda por Expedientes</vt:lpstr>
      <vt:lpstr>Nuestra Página web</vt:lpstr>
      <vt:lpstr>Habiendo ingresado con usuario y contraseña.</vt:lpstr>
      <vt:lpstr>Si eligieras la opción legajos se abriría una página como esta.</vt:lpstr>
      <vt:lpstr>Si eligieras la opción destinaciones</vt:lpstr>
      <vt:lpstr>Abriendo el primer Nº de destinaciones</vt:lpstr>
      <vt:lpstr>Relevamiento Integral</vt:lpstr>
      <vt:lpstr>Sistematización para la guarda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Abel</dc:creator>
  <cp:lastModifiedBy>Abel</cp:lastModifiedBy>
  <cp:revision>54</cp:revision>
  <dcterms:created xsi:type="dcterms:W3CDTF">2013-10-16T19:56:47Z</dcterms:created>
  <dcterms:modified xsi:type="dcterms:W3CDTF">2013-11-06T13:48:55Z</dcterms:modified>
</cp:coreProperties>
</file>