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80" r:id="rId5"/>
    <p:sldId id="279" r:id="rId6"/>
    <p:sldId id="281" r:id="rId7"/>
    <p:sldId id="293" r:id="rId8"/>
    <p:sldId id="286" r:id="rId9"/>
    <p:sldId id="288" r:id="rId10"/>
    <p:sldId id="290" r:id="rId11"/>
    <p:sldId id="284" r:id="rId12"/>
    <p:sldId id="287" r:id="rId13"/>
    <p:sldId id="289" r:id="rId14"/>
    <p:sldId id="285" r:id="rId15"/>
    <p:sldId id="291" r:id="rId16"/>
    <p:sldId id="292" r:id="rId17"/>
    <p:sldId id="294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2DD4-9B97-4D18-9C44-B68B86F28BDF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B8355-54E7-409D-B80C-66D8590E10F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ntal-plan-banner-1240x384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5580" r="21561" b="13982"/>
          <a:stretch>
            <a:fillRect/>
          </a:stretch>
        </p:blipFill>
        <p:spPr>
          <a:xfrm>
            <a:off x="0" y="0"/>
            <a:ext cx="9144000" cy="568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51520" y="404664"/>
            <a:ext cx="551609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Modelos dinámicos de ingeniería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Salto Grande</a:t>
            </a:r>
          </a:p>
          <a:p>
            <a:r>
              <a:rPr 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 de noviembre de 2013</a:t>
            </a:r>
          </a:p>
          <a:p>
            <a:endParaRPr lang="es-A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es-A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es-A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r>
              <a:rPr lang="es-AR" sz="2000" b="1" dirty="0" smtClean="0">
                <a:latin typeface="Arial Narrow" pitchFamily="34" charset="0"/>
              </a:rPr>
              <a:t>Guillermo Cabello</a:t>
            </a:r>
          </a:p>
          <a:p>
            <a:r>
              <a:rPr 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Ingeniero de Aplicaciones Autodesk</a:t>
            </a:r>
          </a:p>
          <a:p>
            <a:r>
              <a:rPr lang="es-A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Sonda Argentina</a:t>
            </a:r>
          </a:p>
          <a:p>
            <a:r>
              <a:rPr lang="es-AR" sz="2000" b="1" u="sng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guillermo.cabello@ar.sonda.com</a:t>
            </a:r>
            <a:endParaRPr lang="es-AR" sz="2000" b="1" u="sng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404664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BIM / Prototipos digitales / Beneficios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052736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b="1" dirty="0" smtClean="0"/>
              <a:t>Planos derivados del modelo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No hay dibujo de plano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Rápida actualización / modificación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Coordinación automática de cambios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Interoperabilidad</a:t>
            </a:r>
          </a:p>
          <a:p>
            <a:pPr lvl="2">
              <a:buFont typeface="Arial" pitchFamily="34" charset="0"/>
              <a:buChar char="•"/>
            </a:pPr>
            <a:r>
              <a:rPr lang="es-AR" sz="2400" b="1" dirty="0" smtClean="0"/>
              <a:t>BIM &gt;&gt; Prototipos digitales</a:t>
            </a:r>
          </a:p>
          <a:p>
            <a:pPr lvl="2">
              <a:buFont typeface="Arial" pitchFamily="34" charset="0"/>
              <a:buChar char="•"/>
            </a:pPr>
            <a:r>
              <a:rPr lang="es-AR" sz="2400" b="1" dirty="0" smtClean="0"/>
              <a:t>Prototipos digitales &gt;&gt; BIM</a:t>
            </a:r>
          </a:p>
          <a:p>
            <a:pPr lvl="2">
              <a:buFont typeface="Arial" pitchFamily="34" charset="0"/>
              <a:buChar char="•"/>
            </a:pPr>
            <a:r>
              <a:rPr lang="es-AR" sz="2400" b="1" dirty="0" smtClean="0"/>
              <a:t>&gt;&gt; </a:t>
            </a:r>
            <a:r>
              <a:rPr lang="es-AR" sz="2400" b="1" dirty="0" err="1" smtClean="0"/>
              <a:t>AutoCAD</a:t>
            </a:r>
            <a:r>
              <a:rPr lang="es-AR" sz="2400" b="1" dirty="0" smtClean="0"/>
              <a:t> &gt;&gt;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Ingeniería avanzada</a:t>
            </a:r>
          </a:p>
          <a:p>
            <a:pPr lvl="2">
              <a:buFont typeface="Arial" pitchFamily="34" charset="0"/>
              <a:buChar char="•"/>
            </a:pPr>
            <a:r>
              <a:rPr lang="es-AR" sz="2400" b="1" dirty="0" smtClean="0"/>
              <a:t>FEA</a:t>
            </a:r>
          </a:p>
          <a:p>
            <a:pPr lvl="2">
              <a:buFont typeface="Arial" pitchFamily="34" charset="0"/>
              <a:buChar char="•"/>
            </a:pPr>
            <a:r>
              <a:rPr lang="es-AR" sz="2400" b="1" dirty="0" smtClean="0"/>
              <a:t>Análisis energético</a:t>
            </a:r>
          </a:p>
          <a:p>
            <a:pPr lvl="2">
              <a:buFont typeface="Arial" pitchFamily="34" charset="0"/>
              <a:buChar char="•"/>
            </a:pPr>
            <a:r>
              <a:rPr lang="es-AR" sz="2400" b="1" dirty="0" smtClean="0"/>
              <a:t>Optimizaciones</a:t>
            </a:r>
          </a:p>
          <a:p>
            <a:pPr lvl="2">
              <a:buFont typeface="Arial" pitchFamily="34" charset="0"/>
              <a:buChar char="•"/>
            </a:pPr>
            <a:r>
              <a:rPr lang="es-AR" sz="2400" b="1" dirty="0" smtClean="0"/>
              <a:t>CFD</a:t>
            </a:r>
          </a:p>
          <a:p>
            <a:pPr lvl="1">
              <a:buFont typeface="Arial" pitchFamily="34" charset="0"/>
              <a:buChar char="•"/>
            </a:pPr>
            <a:endParaRPr lang="es-AR" sz="2400" b="1" dirty="0" smtClean="0"/>
          </a:p>
        </p:txBody>
      </p:sp>
      <p:pic>
        <p:nvPicPr>
          <p:cNvPr id="6" name="Picture 8" descr="http://www.cad.ru/images/programs/2012/Autodesk_Robot_Structural_Analysis_Professional_2012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80" y="2636912"/>
            <a:ext cx="3943320" cy="293221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asidek.es/imagenes/productos/Autodesk%20revit%20architecture/revit%20archite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836712"/>
            <a:ext cx="2607074" cy="19716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260648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¿Dónde?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203848" y="620688"/>
            <a:ext cx="2592288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Picture 4" descr="http://designandmotion.net/blog/wp-content/uploads/2011/08/image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94336"/>
            <a:ext cx="2016224" cy="1271175"/>
          </a:xfrm>
          <a:prstGeom prst="rect">
            <a:avLst/>
          </a:prstGeom>
          <a:noFill/>
        </p:spPr>
      </p:pic>
      <p:sp>
        <p:nvSpPr>
          <p:cNvPr id="8" name="7 Elipse"/>
          <p:cNvSpPr/>
          <p:nvPr/>
        </p:nvSpPr>
        <p:spPr>
          <a:xfrm>
            <a:off x="6084168" y="548680"/>
            <a:ext cx="2592288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Picture 14" descr="http://images.autodesk.com/adsk/images/strukton_group_elevated_ringway_inline_420x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1732248" cy="1154832"/>
          </a:xfrm>
          <a:prstGeom prst="rect">
            <a:avLst/>
          </a:prstGeom>
          <a:noFill/>
        </p:spPr>
      </p:pic>
      <p:sp>
        <p:nvSpPr>
          <p:cNvPr id="10" name="9 Elipse"/>
          <p:cNvSpPr/>
          <p:nvPr/>
        </p:nvSpPr>
        <p:spPr>
          <a:xfrm>
            <a:off x="323528" y="764704"/>
            <a:ext cx="2592288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3275856" y="3429000"/>
            <a:ext cx="2592288" cy="259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Picture 4" descr="http://www.asvic.com.au/files/pipe-exam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4730" y="4149080"/>
            <a:ext cx="2077390" cy="1347293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ttp://www.cad.ru/images/programs/2012/Autodesk_Robot_Structural_Analysis_Professional_2012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3943320" cy="2932212"/>
          </a:xfrm>
          <a:prstGeom prst="rect">
            <a:avLst/>
          </a:prstGeom>
          <a:noFill/>
        </p:spPr>
      </p:pic>
      <p:pic>
        <p:nvPicPr>
          <p:cNvPr id="41988" name="Picture 4" descr="http://www.asidek.es/imagenes/productos/Autodesk%20revit%20architecture/revit%20architectu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749680" cy="2835696"/>
          </a:xfrm>
          <a:prstGeom prst="rect">
            <a:avLst/>
          </a:prstGeom>
          <a:noFill/>
        </p:spPr>
      </p:pic>
      <p:pic>
        <p:nvPicPr>
          <p:cNvPr id="41990" name="Picture 6" descr="http://1.bp.blogspot.com/-Klmd5x4GdvE/UHHtVG_bqqI/AAAAAAAAALk/8OrtCC2pfVc/s1600/Rendring+av+3D-detalj+ved+akse+D-6+med+Armering+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810000" cy="33813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404664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¿Dónde?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404664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¿Dónde?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372" t="26203" r="22800" b="16704"/>
          <a:stretch>
            <a:fillRect/>
          </a:stretch>
        </p:blipFill>
        <p:spPr bwMode="auto">
          <a:xfrm>
            <a:off x="611560" y="1340768"/>
            <a:ext cx="3616540" cy="258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81128"/>
            <a:ext cx="2468562" cy="17573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36912"/>
            <a:ext cx="3929447" cy="28083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620688"/>
            <a:ext cx="3738862" cy="26642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611560" y="4623519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Evitar el redibujo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Ingeniería sin planos</a:t>
            </a:r>
            <a:endParaRPr lang="es-AR" sz="2400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cadac.com/nl/product/contentimages/autodesk-simulation-cfd-screensho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4381500" cy="3724276"/>
          </a:xfrm>
          <a:prstGeom prst="rect">
            <a:avLst/>
          </a:prstGeom>
          <a:noFill/>
        </p:spPr>
      </p:pic>
      <p:pic>
        <p:nvPicPr>
          <p:cNvPr id="43012" name="Picture 4" descr="http://designandmotion.net/blog/wp-content/uploads/2011/08/image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3428999"/>
            <a:ext cx="5438775" cy="3429001"/>
          </a:xfrm>
          <a:prstGeom prst="rect">
            <a:avLst/>
          </a:prstGeom>
          <a:noFill/>
        </p:spPr>
      </p:pic>
      <p:pic>
        <p:nvPicPr>
          <p:cNvPr id="43014" name="Picture 6" descr="http://pixhost.me/avaxhome/15/2b/00222b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2868593" cy="203988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404664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¿Dónde?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1.bp.blogspot.com/-Klmd5x4GdvE/UHHtVG_bqqI/AAAAAAAAALk/8OrtCC2pfVc/s1600/Rendring+av+3D-detalj+ved+akse+D-6+med+Armering+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568" y="1988840"/>
            <a:ext cx="3810000" cy="33813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404664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Conclusiones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83568" y="1412776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Los modelos dinámicos de ingeniería evitan el dibujo de planos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Los modelos dinámicos de ingeniería abren la posibilidad de cálculos y análisis avanzados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Los modelos dinámicos de ingeniería aseguran la consistencia de la información</a:t>
            </a:r>
            <a:endParaRPr lang="es-AR" sz="24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cursoautocadcivil.com/imags/Civil-0409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2826294" cy="1851223"/>
          </a:xfrm>
          <a:prstGeom prst="rect">
            <a:avLst/>
          </a:prstGeom>
          <a:noFill/>
        </p:spPr>
      </p:pic>
      <p:pic>
        <p:nvPicPr>
          <p:cNvPr id="41990" name="Picture 6" descr="http://1.bp.blogspot.com/-Klmd5x4GdvE/UHHtVG_bqqI/AAAAAAAAALk/8OrtCC2pfVc/s1600/Rendring+av+3D-detalj+ved+akse+D-6+med+Armering+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1862741" cy="165318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404664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¿Con qué?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141277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400" b="1" dirty="0" err="1" smtClean="0"/>
              <a:t>AutoCAD</a:t>
            </a:r>
            <a:r>
              <a:rPr lang="es-AR" sz="2400" b="1" dirty="0" smtClean="0"/>
              <a:t> + Inventor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err="1" smtClean="0"/>
              <a:t>AutoCAD</a:t>
            </a:r>
            <a:r>
              <a:rPr lang="es-AR" sz="2400" b="1" dirty="0" smtClean="0"/>
              <a:t> + </a:t>
            </a:r>
            <a:r>
              <a:rPr lang="es-AR" sz="2400" b="1" dirty="0" err="1" smtClean="0"/>
              <a:t>Plant</a:t>
            </a:r>
            <a:r>
              <a:rPr lang="es-AR" sz="2400" b="1" dirty="0" smtClean="0"/>
              <a:t> 3D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err="1" smtClean="0"/>
              <a:t>AutoCAD</a:t>
            </a:r>
            <a:r>
              <a:rPr lang="es-AR" sz="2400" b="1" dirty="0" smtClean="0"/>
              <a:t> + </a:t>
            </a:r>
            <a:r>
              <a:rPr lang="es-AR" sz="2400" b="1" dirty="0" err="1" smtClean="0"/>
              <a:t>Revit</a:t>
            </a:r>
            <a:endParaRPr lang="es-AR" sz="2400" b="1" dirty="0" smtClean="0"/>
          </a:p>
          <a:p>
            <a:pPr>
              <a:buFont typeface="Arial" pitchFamily="34" charset="0"/>
              <a:buChar char="•"/>
            </a:pPr>
            <a:endParaRPr lang="es-AR" sz="2400" b="1" dirty="0" smtClean="0"/>
          </a:p>
          <a:p>
            <a:pPr>
              <a:buFont typeface="Arial" pitchFamily="34" charset="0"/>
              <a:buChar char="•"/>
            </a:pPr>
            <a:endParaRPr lang="es-AR" sz="2400" b="1" dirty="0" smtClean="0"/>
          </a:p>
          <a:p>
            <a:pPr>
              <a:buFont typeface="Arial" pitchFamily="34" charset="0"/>
              <a:buChar char="•"/>
            </a:pPr>
            <a:endParaRPr lang="es-AR" sz="2400" b="1" dirty="0" smtClean="0"/>
          </a:p>
          <a:p>
            <a:pPr>
              <a:buFont typeface="Arial" pitchFamily="34" charset="0"/>
              <a:buChar char="•"/>
            </a:pPr>
            <a:r>
              <a:rPr lang="es-AR" sz="2400" b="1" dirty="0" err="1" smtClean="0"/>
              <a:t>AutoCAD</a:t>
            </a:r>
            <a:r>
              <a:rPr lang="es-AR" sz="2400" b="1" dirty="0" smtClean="0"/>
              <a:t> + Civil 3D</a:t>
            </a:r>
            <a:endParaRPr lang="es-AR" sz="2400" dirty="0"/>
          </a:p>
        </p:txBody>
      </p:sp>
      <p:pic>
        <p:nvPicPr>
          <p:cNvPr id="8" name="Picture 4" descr="http://www.cad-q.com/Global/Pictures%20(folder%20to%20be%20deleted)/Products/Autodesk/Industry/AutoCAD_Plant3D_picture_626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708920"/>
            <a:ext cx="3726573" cy="1658888"/>
          </a:xfrm>
          <a:prstGeom prst="rect">
            <a:avLst/>
          </a:prstGeom>
          <a:noFill/>
        </p:spPr>
      </p:pic>
      <p:pic>
        <p:nvPicPr>
          <p:cNvPr id="9" name="Picture 4" descr="http://mechproto.olin.edu/sp12/images/galaxy/Render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83736"/>
            <a:ext cx="2952328" cy="2210749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67744" y="278092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/>
              <a:t>¿Preguntas?</a:t>
            </a:r>
            <a:endParaRPr lang="es-A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.diytrade.com/cdimg/459088/11781854/0/1263979927/TG-0558_Wall_cloc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/>
          </a:blip>
          <a:srcRect/>
          <a:stretch>
            <a:fillRect/>
          </a:stretch>
        </p:blipFill>
        <p:spPr bwMode="auto">
          <a:xfrm>
            <a:off x="0" y="1052736"/>
            <a:ext cx="5317794" cy="526586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1520" y="404664"/>
            <a:ext cx="5516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Modelos dinámicos vs. CAD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4" descr="KL-Pinnacl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539" y="536724"/>
            <a:ext cx="2135385" cy="29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prints-3757935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4080" y="1703900"/>
            <a:ext cx="2249183" cy="199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lide 4 business challenges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43040" y="3964607"/>
            <a:ext cx="2670390" cy="219598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34818" name="Picture 2" descr="http://www.engpc.net/engcore/wp-content/uploads/2012/12/autodesk-logo_big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4000"/>
          </a:blip>
          <a:srcRect b="26501"/>
          <a:stretch>
            <a:fillRect/>
          </a:stretch>
        </p:blipFill>
        <p:spPr bwMode="auto">
          <a:xfrm>
            <a:off x="1115616" y="3861048"/>
            <a:ext cx="3861842" cy="203686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67544" y="1556792"/>
            <a:ext cx="42484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b="1" dirty="0" smtClean="0"/>
              <a:t>Analógico</a:t>
            </a:r>
            <a:r>
              <a:rPr lang="es-AR" sz="3200" dirty="0" smtClean="0"/>
              <a:t> (manual)</a:t>
            </a:r>
          </a:p>
          <a:p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3200" b="1" dirty="0" smtClean="0"/>
              <a:t>Digital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Desde 1964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err="1" smtClean="0"/>
              <a:t>AutoCAD</a:t>
            </a:r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	</a:t>
            </a:r>
            <a:r>
              <a:rPr lang="es-AR" sz="2400" dirty="0" smtClean="0"/>
              <a:t>Autodesk 1982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Tablero electrónico</a:t>
            </a:r>
            <a:endParaRPr lang="es-AR" sz="28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404664"/>
            <a:ext cx="5516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Modelos dinámicos vs. CAD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4" descr="KL-Pinnacl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2135385" cy="293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prints-3757935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2249183" cy="199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211960" y="980728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Difícil coordinación de cambios</a:t>
            </a:r>
          </a:p>
          <a:p>
            <a:pPr>
              <a:buFont typeface="Arial" pitchFamily="34" charset="0"/>
              <a:buChar char="•"/>
            </a:pPr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Inconsistencias</a:t>
            </a:r>
            <a:endParaRPr lang="es-AR" sz="2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l="16876" t="19313" r="36636" b="34422"/>
          <a:stretch>
            <a:fillRect/>
          </a:stretch>
        </p:blipFill>
        <p:spPr bwMode="auto">
          <a:xfrm>
            <a:off x="395536" y="1052736"/>
            <a:ext cx="30886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http://images.quebarato.com.co/T440x/vendo+mesa+de+dibujo+tecnico+con+tecnigrafo+itagui+antioquia+colombia__5FD06C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56992"/>
            <a:ext cx="3135912" cy="2088232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0454" r="29722" b="6250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51520" y="404664"/>
            <a:ext cx="5516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Modelos dinámicos vs. CAD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11960" y="98072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Demasiada abstracción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Poca información</a:t>
            </a:r>
            <a:endParaRPr lang="es-AR" sz="2800" dirty="0"/>
          </a:p>
        </p:txBody>
      </p:sp>
      <p:pic>
        <p:nvPicPr>
          <p:cNvPr id="9" name="Picture 2" descr="http://intmstat.com/vectors/vector-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419350" cy="2390775"/>
          </a:xfrm>
          <a:prstGeom prst="rect">
            <a:avLst/>
          </a:prstGeom>
          <a:noFill/>
        </p:spPr>
      </p:pic>
      <p:pic>
        <p:nvPicPr>
          <p:cNvPr id="10" name="Picture 4" descr="http://help.sketchup.com/sites/help.sketchup.com/files/images/dc-Floo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5219700" cy="279082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0" y="38610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2D</a:t>
            </a:r>
            <a:endParaRPr lang="es-A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adesigns.com.au/53_Bevel_Gear_Support_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6795411" cy="439248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1520" y="404664"/>
            <a:ext cx="5516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Modelos dinámicos vs. CAD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1960" y="98072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err="1" smtClean="0"/>
              <a:t>Pseudo</a:t>
            </a:r>
            <a:r>
              <a:rPr lang="es-AR" sz="2800" dirty="0" smtClean="0"/>
              <a:t> 3D</a:t>
            </a:r>
          </a:p>
          <a:p>
            <a:pPr>
              <a:buFont typeface="Arial" pitchFamily="34" charset="0"/>
              <a:buChar char="•"/>
            </a:pPr>
            <a:r>
              <a:rPr lang="es-AR" sz="2800" dirty="0" err="1" smtClean="0"/>
              <a:t>AutoCAD</a:t>
            </a:r>
            <a:r>
              <a:rPr lang="es-AR" sz="2800" dirty="0" smtClean="0"/>
              <a:t> ISO</a:t>
            </a:r>
            <a:endParaRPr lang="es-AR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404664"/>
            <a:ext cx="55160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Modelos dinámicos vs. CAD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36096" y="836712"/>
            <a:ext cx="198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3D</a:t>
            </a:r>
            <a:endParaRPr lang="es-AR" sz="2800" dirty="0"/>
          </a:p>
        </p:txBody>
      </p:sp>
      <p:pic>
        <p:nvPicPr>
          <p:cNvPr id="38916" name="Picture 4" descr="http://www.vueltaderosca.com.ar/blog/wp-content/uploads/2009/09/maqueta.jpg"/>
          <p:cNvPicPr>
            <a:picLocks noChangeAspect="1" noChangeArrowheads="1"/>
          </p:cNvPicPr>
          <p:nvPr/>
        </p:nvPicPr>
        <p:blipFill>
          <a:blip r:embed="rId2" cstate="print"/>
          <a:srcRect l="7273" t="11082" r="7273"/>
          <a:stretch>
            <a:fillRect/>
          </a:stretch>
        </p:blipFill>
        <p:spPr bwMode="auto">
          <a:xfrm>
            <a:off x="4355976" y="3379520"/>
            <a:ext cx="4464496" cy="3478480"/>
          </a:xfrm>
          <a:prstGeom prst="rect">
            <a:avLst/>
          </a:prstGeom>
          <a:noFill/>
        </p:spPr>
      </p:pic>
      <p:pic>
        <p:nvPicPr>
          <p:cNvPr id="38914" name="Picture 2" descr="http://1.bp.blogspot.com/-lzMCvgjcGi8/UjZVZJjbE4I/AAAAAAAAFDY/SnNmqy2Bs1I/s1600/three-dimens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4962525" cy="435292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44008" y="220486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Los modelos dinámicos están más allá de las 3D</a:t>
            </a:r>
            <a:endParaRPr lang="es-AR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54452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Maqueta física</a:t>
            </a:r>
            <a:endParaRPr lang="es-AR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96136" y="5597624"/>
            <a:ext cx="33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Maqueta virtual</a:t>
            </a:r>
            <a:endParaRPr lang="es-AR" sz="2800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51520" y="404664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 la maqueta virtual al prototipo digital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62" name="Picture 2" descr="http://www.wb-3d.com/wp-content/uploads/2010/05/blogs/inventor-overview/autodesk-inven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5715000" cy="1619251"/>
          </a:xfrm>
          <a:prstGeom prst="rect">
            <a:avLst/>
          </a:prstGeom>
          <a:noFill/>
        </p:spPr>
      </p:pic>
      <p:pic>
        <p:nvPicPr>
          <p:cNvPr id="40964" name="Picture 4" descr="http://www.cad-q.com/Global/Pictures%20(folder%20to%20be%20deleted)/Products/Autodesk/Industry/AutoCAD_Plant3D_picture_626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726573" cy="1658888"/>
          </a:xfrm>
          <a:prstGeom prst="rect">
            <a:avLst/>
          </a:prstGeom>
          <a:noFill/>
        </p:spPr>
      </p:pic>
      <p:pic>
        <p:nvPicPr>
          <p:cNvPr id="40966" name="Picture 6" descr="http://www.cursoautocadcivil.com/imags/Civil-0409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06777"/>
            <a:ext cx="2826294" cy="1851223"/>
          </a:xfrm>
          <a:prstGeom prst="rect">
            <a:avLst/>
          </a:prstGeom>
          <a:noFill/>
        </p:spPr>
      </p:pic>
      <p:pic>
        <p:nvPicPr>
          <p:cNvPr id="40968" name="Picture 8" descr="http://blog.institutoarts.com.ve/wp-content/uploads/2013/06/autocad_civil_3d_2013_screenshot_-3D_visualization_communic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3096344" cy="1740834"/>
          </a:xfrm>
          <a:prstGeom prst="rect">
            <a:avLst/>
          </a:prstGeom>
          <a:noFill/>
        </p:spPr>
      </p:pic>
      <p:pic>
        <p:nvPicPr>
          <p:cNvPr id="40970" name="Picture 10" descr="http://dynamic.ziftsolutions.com/clients/autodesk/assets/revit_structure/images/revitstrctr_2012_reinforcement_enhance_1_large_1400x7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509120"/>
            <a:ext cx="3532363" cy="1902430"/>
          </a:xfrm>
          <a:prstGeom prst="rect">
            <a:avLst/>
          </a:prstGeom>
          <a:noFill/>
        </p:spPr>
      </p:pic>
      <p:pic>
        <p:nvPicPr>
          <p:cNvPr id="40972" name="Picture 12" descr="http://bimandbeam.typepad.com/.a/6a00d83453439169e20168eb96dfef970c-800w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04648" y="-891480"/>
            <a:ext cx="3552624" cy="3789040"/>
          </a:xfrm>
          <a:prstGeom prst="rect">
            <a:avLst/>
          </a:prstGeom>
          <a:noFill/>
        </p:spPr>
      </p:pic>
      <p:pic>
        <p:nvPicPr>
          <p:cNvPr id="40974" name="Picture 14" descr="http://images.autodesk.com/adsk/images/strukton_group_elevated_ringway_inline_420x2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789040"/>
            <a:ext cx="2380320" cy="158688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asidek.es/imagenes/productos/Autodesk%20revit%20architecture/revit%20archite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578" y="3140968"/>
            <a:ext cx="2321422" cy="175557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51520" y="404664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 la maqueta virtual al prototipo digital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1" name="Picture 2" descr="http://img.wonderhowto.com/img/90/63/63475607202056/0/light-and-render-3d-model-car-autodesk-3ds-max-2010.w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919759" cy="2204865"/>
          </a:xfrm>
          <a:prstGeom prst="rect">
            <a:avLst/>
          </a:prstGeom>
          <a:noFill/>
        </p:spPr>
      </p:pic>
      <p:pic>
        <p:nvPicPr>
          <p:cNvPr id="12" name="Picture 4" descr="http://designandmotion.net/blog/wp-content/uploads/2011/08/image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3611373" cy="2276873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4427984" y="1340768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b="1" dirty="0" smtClean="0"/>
              <a:t>Maqueta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3D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Visualización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Materiales</a:t>
            </a:r>
            <a:endParaRPr lang="es-AR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427984" y="3564305"/>
            <a:ext cx="4248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b="1" dirty="0" smtClean="0"/>
              <a:t>Prototipo / BIM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3D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Visualización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Propiedades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Comportamientos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Simulación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/>
              <a:t>Representación / planos</a:t>
            </a:r>
            <a:endParaRPr lang="es-AR" sz="24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404664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BIM / Prototipos digitales</a:t>
            </a:r>
          </a:p>
          <a:p>
            <a:endParaRPr lang="es-AR" sz="4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268760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b="1" dirty="0" smtClean="0"/>
              <a:t>BIM = </a:t>
            </a:r>
            <a:r>
              <a:rPr lang="es-AR" sz="3200" b="1" dirty="0" err="1" smtClean="0"/>
              <a:t>Building</a:t>
            </a:r>
            <a:r>
              <a:rPr lang="es-AR" sz="3200" b="1" dirty="0" smtClean="0"/>
              <a:t> </a:t>
            </a:r>
            <a:r>
              <a:rPr lang="es-AR" sz="3200" b="1" dirty="0" err="1" smtClean="0"/>
              <a:t>Information</a:t>
            </a:r>
            <a:r>
              <a:rPr lang="es-AR" sz="3200" b="1" dirty="0" smtClean="0"/>
              <a:t> </a:t>
            </a:r>
            <a:r>
              <a:rPr lang="es-AR" sz="3200" b="1" dirty="0" err="1" smtClean="0"/>
              <a:t>Modeling</a:t>
            </a:r>
            <a:endParaRPr lang="es-AR" sz="3200" b="1" dirty="0" smtClean="0"/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Modelado de Información del edificio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Modelo dinámico de ingeniería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Arquitectura / ingeniería civil / plantas de procesos /gestión de activos arquitectónicos /…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1520" y="3536429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3200" b="1" dirty="0" smtClean="0"/>
              <a:t>DP = Digital </a:t>
            </a:r>
            <a:r>
              <a:rPr lang="es-AR" sz="3200" b="1" dirty="0" err="1" smtClean="0"/>
              <a:t>Prototyping</a:t>
            </a:r>
            <a:endParaRPr lang="es-AR" sz="3200" b="1" dirty="0" smtClean="0"/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Prototipos digitales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Modelo dinámico de ingeniería</a:t>
            </a:r>
          </a:p>
          <a:p>
            <a:pPr lvl="1">
              <a:buFont typeface="Arial" pitchFamily="34" charset="0"/>
              <a:buChar char="•"/>
            </a:pPr>
            <a:r>
              <a:rPr lang="es-AR" sz="2400" b="1" dirty="0" smtClean="0"/>
              <a:t>Mecánica / mantenimiento / </a:t>
            </a:r>
            <a:r>
              <a:rPr lang="es-AR" sz="2400" b="1" dirty="0" err="1" smtClean="0"/>
              <a:t>microplantas</a:t>
            </a:r>
            <a:r>
              <a:rPr lang="es-AR" sz="2400" b="1" dirty="0" smtClean="0"/>
              <a:t> / plantas de procesos /…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297"/>
          <a:stretch>
            <a:fillRect/>
          </a:stretch>
        </p:blipFill>
        <p:spPr bwMode="auto">
          <a:xfrm>
            <a:off x="1" y="5645174"/>
            <a:ext cx="9144000" cy="121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278</Words>
  <Application>Microsoft Office PowerPoint</Application>
  <PresentationFormat>Presentación en pantalla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g_cabello</dc:creator>
  <cp:lastModifiedBy>g_cabello</cp:lastModifiedBy>
  <cp:revision>59</cp:revision>
  <dcterms:created xsi:type="dcterms:W3CDTF">2013-11-04T14:24:02Z</dcterms:created>
  <dcterms:modified xsi:type="dcterms:W3CDTF">2013-11-07T13:47:31Z</dcterms:modified>
</cp:coreProperties>
</file>