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73" r:id="rId3"/>
    <p:sldId id="288" r:id="rId4"/>
    <p:sldId id="289" r:id="rId5"/>
    <p:sldId id="292" r:id="rId6"/>
    <p:sldId id="290" r:id="rId7"/>
    <p:sldId id="291" r:id="rId8"/>
    <p:sldId id="293" r:id="rId9"/>
    <p:sldId id="28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88F"/>
    <a:srgbClr val="65D8FF"/>
    <a:srgbClr val="00A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48" autoAdjust="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124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EC0934-9345-49DA-8586-4EF46508AE10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798913-2211-4737-A06D-A8C7DE7DA8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608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504BF4-356D-40FB-B08F-A9DAED14D85D}" type="slidenum">
              <a:rPr lang="en-US"/>
              <a:pPr/>
              <a:t>2</a:t>
            </a:fld>
            <a:endParaRPr lang="en-US"/>
          </a:p>
        </p:txBody>
      </p:sp>
      <p:sp>
        <p:nvSpPr>
          <p:cNvPr id="6758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03852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504BF4-356D-40FB-B08F-A9DAED14D85D}" type="slidenum">
              <a:rPr lang="en-US"/>
              <a:pPr/>
              <a:t>3</a:t>
            </a:fld>
            <a:endParaRPr lang="en-US"/>
          </a:p>
        </p:txBody>
      </p:sp>
      <p:sp>
        <p:nvSpPr>
          <p:cNvPr id="6758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14819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504BF4-356D-40FB-B08F-A9DAED14D85D}" type="slidenum">
              <a:rPr lang="en-US"/>
              <a:pPr/>
              <a:t>4</a:t>
            </a:fld>
            <a:endParaRPr lang="en-US"/>
          </a:p>
        </p:txBody>
      </p:sp>
      <p:sp>
        <p:nvSpPr>
          <p:cNvPr id="6758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0899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504BF4-356D-40FB-B08F-A9DAED14D85D}" type="slidenum">
              <a:rPr lang="en-US"/>
              <a:pPr/>
              <a:t>5</a:t>
            </a:fld>
            <a:endParaRPr lang="en-US"/>
          </a:p>
        </p:txBody>
      </p:sp>
      <p:sp>
        <p:nvSpPr>
          <p:cNvPr id="6758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5368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504BF4-356D-40FB-B08F-A9DAED14D85D}" type="slidenum">
              <a:rPr lang="en-US"/>
              <a:pPr/>
              <a:t>6</a:t>
            </a:fld>
            <a:endParaRPr lang="en-US"/>
          </a:p>
        </p:txBody>
      </p:sp>
      <p:sp>
        <p:nvSpPr>
          <p:cNvPr id="6758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58046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504BF4-356D-40FB-B08F-A9DAED14D85D}" type="slidenum">
              <a:rPr lang="en-US"/>
              <a:pPr/>
              <a:t>7</a:t>
            </a:fld>
            <a:endParaRPr lang="en-US"/>
          </a:p>
        </p:txBody>
      </p:sp>
      <p:sp>
        <p:nvSpPr>
          <p:cNvPr id="6758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80856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504BF4-356D-40FB-B08F-A9DAED14D85D}" type="slidenum">
              <a:rPr lang="en-US"/>
              <a:pPr/>
              <a:t>8</a:t>
            </a:fld>
            <a:endParaRPr lang="en-US"/>
          </a:p>
        </p:txBody>
      </p:sp>
      <p:sp>
        <p:nvSpPr>
          <p:cNvPr id="6758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23507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3"/>
          <p:cNvSpPr/>
          <p:nvPr userDrawn="1"/>
        </p:nvSpPr>
        <p:spPr>
          <a:xfrm>
            <a:off x="5079565" y="0"/>
            <a:ext cx="4080114" cy="6858000"/>
          </a:xfrm>
          <a:custGeom>
            <a:avLst/>
            <a:gdLst/>
            <a:ahLst/>
            <a:cxnLst/>
            <a:rect l="l" t="t" r="r" b="b"/>
            <a:pathLst>
              <a:path w="2793026" h="847343">
                <a:moveTo>
                  <a:pt x="781938" y="0"/>
                </a:moveTo>
                <a:lnTo>
                  <a:pt x="2793026" y="0"/>
                </a:lnTo>
                <a:lnTo>
                  <a:pt x="2793026" y="847343"/>
                </a:lnTo>
                <a:lnTo>
                  <a:pt x="0" y="847343"/>
                </a:lnTo>
                <a:lnTo>
                  <a:pt x="3677" y="830318"/>
                </a:lnTo>
                <a:cubicBezTo>
                  <a:pt x="91968" y="525433"/>
                  <a:pt x="326995" y="258317"/>
                  <a:pt x="654341" y="67422"/>
                </a:cubicBezTo>
                <a:close/>
              </a:path>
            </a:pathLst>
          </a:custGeom>
          <a:gradFill>
            <a:gsLst>
              <a:gs pos="0">
                <a:srgbClr val="20388F"/>
              </a:gs>
              <a:gs pos="100000">
                <a:srgbClr val="00ADEF"/>
              </a:gs>
            </a:gsLst>
            <a:lin ang="960000" scaled="0"/>
          </a:gradFill>
          <a:ln>
            <a:noFill/>
          </a:ln>
          <a:effectLst>
            <a:innerShdw blurRad="117475" dist="63500" dir="11100000">
              <a:prstClr val="black">
                <a:alpha val="41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Rectangle 9"/>
          <p:cNvSpPr>
            <a:spLocks/>
          </p:cNvSpPr>
          <p:nvPr userDrawn="1"/>
        </p:nvSpPr>
        <p:spPr bwMode="auto">
          <a:xfrm>
            <a:off x="0" y="0"/>
            <a:ext cx="6715125" cy="6858000"/>
          </a:xfrm>
          <a:custGeom>
            <a:avLst/>
            <a:gdLst>
              <a:gd name="T0" fmla="*/ 0 w 6715060"/>
              <a:gd name="T1" fmla="*/ 0 h 6858000"/>
              <a:gd name="T2" fmla="*/ 6715125 w 6715060"/>
              <a:gd name="T3" fmla="*/ 0 h 6858000"/>
              <a:gd name="T4" fmla="*/ 6685544 w 6715060"/>
              <a:gd name="T5" fmla="*/ 72649 h 6858000"/>
              <a:gd name="T6" fmla="*/ 5406306 w 6715060"/>
              <a:gd name="T7" fmla="*/ 6858000 h 6858000"/>
              <a:gd name="T8" fmla="*/ 0 w 6715060"/>
              <a:gd name="T9" fmla="*/ 6858000 h 6858000"/>
              <a:gd name="T10" fmla="*/ 0 w 6715060"/>
              <a:gd name="T11" fmla="*/ 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715060" h="6858000">
                <a:moveTo>
                  <a:pt x="0" y="0"/>
                </a:moveTo>
                <a:lnTo>
                  <a:pt x="6715060" y="0"/>
                </a:lnTo>
                <a:lnTo>
                  <a:pt x="6685479" y="72649"/>
                </a:lnTo>
                <a:cubicBezTo>
                  <a:pt x="5859821" y="2173635"/>
                  <a:pt x="5406254" y="4462669"/>
                  <a:pt x="5406254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2250" dist="38100" dir="839986" sx="100999" sy="100999" algn="tl" rotWithShape="0">
              <a:srgbClr val="000000">
                <a:alpha val="42998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bg1"/>
              </a:solidFill>
            </a:endParaRPr>
          </a:p>
        </p:txBody>
      </p:sp>
      <p:pic>
        <p:nvPicPr>
          <p:cNvPr id="33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638" y="384005"/>
            <a:ext cx="3977196" cy="95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2622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 userDrawn="1"/>
        </p:nvSpPr>
        <p:spPr bwMode="auto">
          <a:xfrm>
            <a:off x="-9526" y="6546074"/>
            <a:ext cx="9153525" cy="330067"/>
          </a:xfrm>
          <a:prstGeom prst="rect">
            <a:avLst/>
          </a:prstGeom>
          <a:gradFill rotWithShape="1">
            <a:gsLst>
              <a:gs pos="0">
                <a:srgbClr val="20388F"/>
              </a:gs>
              <a:gs pos="100000">
                <a:srgbClr val="00ADEF"/>
              </a:gs>
            </a:gsLst>
            <a:lin ang="960000"/>
          </a:gradFill>
          <a:ln>
            <a:noFill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-9525" y="847725"/>
            <a:ext cx="9153525" cy="5698349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22"/>
          <p:cNvSpPr txBox="1">
            <a:spLocks noChangeArrowheads="1"/>
          </p:cNvSpPr>
          <p:nvPr userDrawn="1"/>
        </p:nvSpPr>
        <p:spPr bwMode="auto">
          <a:xfrm>
            <a:off x="6608763" y="6564217"/>
            <a:ext cx="237331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r">
              <a:defRPr/>
            </a:pPr>
            <a:r>
              <a:rPr lang="en-US" sz="1100" dirty="0" err="1" smtClean="0">
                <a:solidFill>
                  <a:schemeClr val="bg1"/>
                </a:solidFill>
              </a:rPr>
              <a:t>www.commlogik.com</a:t>
            </a:r>
            <a:endParaRPr lang="en-US" sz="11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482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048000" y="6629400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85EE1-4616-D844-9275-A58424A73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706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048000" y="6629400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C21BC-70C6-3541-8AA1-ECB4ED74B1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980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048000" y="6629400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DACE39-940F-A142-995D-51EBB1F64C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717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898071"/>
          </a:xfrm>
          <a:prstGeom prst="rect">
            <a:avLst/>
          </a:prstGeom>
          <a:gradFill flip="none" rotWithShape="1">
            <a:gsLst>
              <a:gs pos="0">
                <a:srgbClr val="00ADEF"/>
              </a:gs>
              <a:gs pos="75000">
                <a:srgbClr val="20388F"/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071" y="248360"/>
            <a:ext cx="1861002" cy="445569"/>
          </a:xfrm>
          <a:prstGeom prst="rect">
            <a:avLst/>
          </a:prstGeom>
        </p:spPr>
      </p:pic>
      <p:sp>
        <p:nvSpPr>
          <p:cNvPr id="31" name="Content Placeholder 2"/>
          <p:cNvSpPr txBox="1">
            <a:spLocks/>
          </p:cNvSpPr>
          <p:nvPr userDrawn="1"/>
        </p:nvSpPr>
        <p:spPr>
          <a:xfrm>
            <a:off x="457200" y="1430867"/>
            <a:ext cx="8229600" cy="469529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rgbClr val="20388F"/>
                </a:solidFill>
                <a:latin typeface="Aller"/>
                <a:ea typeface="+mn-ea"/>
                <a:cs typeface="Aller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rgbClr val="00ADEF"/>
                </a:solidFill>
                <a:latin typeface="Aller"/>
                <a:ea typeface="+mn-ea"/>
                <a:cs typeface="Aller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Aller"/>
                <a:ea typeface="+mn-ea"/>
                <a:cs typeface="Aller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bg1">
                    <a:lumMod val="50000"/>
                  </a:schemeClr>
                </a:solidFill>
                <a:latin typeface="Aller"/>
                <a:ea typeface="+mn-ea"/>
                <a:cs typeface="Alle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bg1">
                    <a:lumMod val="50000"/>
                  </a:schemeClr>
                </a:solidFill>
                <a:latin typeface="Aller"/>
                <a:ea typeface="+mn-ea"/>
                <a:cs typeface="Alle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-9526" y="6546074"/>
            <a:ext cx="9153525" cy="330067"/>
          </a:xfrm>
          <a:prstGeom prst="rect">
            <a:avLst/>
          </a:prstGeom>
          <a:gradFill rotWithShape="1">
            <a:gsLst>
              <a:gs pos="0">
                <a:srgbClr val="20388F"/>
              </a:gs>
              <a:gs pos="100000">
                <a:srgbClr val="00ADEF"/>
              </a:gs>
            </a:gsLst>
            <a:lin ang="960000"/>
          </a:gradFill>
          <a:ln>
            <a:noFill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22"/>
          <p:cNvSpPr txBox="1">
            <a:spLocks noChangeArrowheads="1"/>
          </p:cNvSpPr>
          <p:nvPr userDrawn="1"/>
        </p:nvSpPr>
        <p:spPr bwMode="auto">
          <a:xfrm>
            <a:off x="6608763" y="6564217"/>
            <a:ext cx="237331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algn="r">
              <a:defRPr/>
            </a:pPr>
            <a:r>
              <a:rPr lang="en-US" sz="1100" dirty="0" err="1" smtClean="0">
                <a:solidFill>
                  <a:schemeClr val="bg1"/>
                </a:solidFill>
                <a:latin typeface="Aller"/>
                <a:cs typeface="Aller"/>
              </a:rPr>
              <a:t>www.commlogik.com</a:t>
            </a:r>
            <a:endParaRPr lang="en-US" sz="1100" dirty="0" smtClean="0">
              <a:solidFill>
                <a:schemeClr val="bg1"/>
              </a:solidFill>
              <a:latin typeface="Aller"/>
              <a:cs typeface="Aller"/>
            </a:endParaRPr>
          </a:p>
        </p:txBody>
      </p:sp>
    </p:spTree>
    <p:extLst>
      <p:ext uri="{BB962C8B-B14F-4D97-AF65-F5344CB8AC3E}">
        <p14:creationId xmlns:p14="http://schemas.microsoft.com/office/powerpoint/2010/main" val="3684273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em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5762086" y="6290532"/>
            <a:ext cx="31636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400" dirty="0" smtClean="0">
                <a:solidFill>
                  <a:schemeClr val="bg1"/>
                </a:solidFill>
                <a:latin typeface="Tahoma"/>
                <a:cs typeface="Tahoma"/>
              </a:rPr>
              <a:t>07 </a:t>
            </a:r>
            <a:r>
              <a:rPr lang="en-US" sz="1400" dirty="0" smtClean="0">
                <a:solidFill>
                  <a:schemeClr val="bg1"/>
                </a:solidFill>
                <a:latin typeface="Tahoma"/>
                <a:cs typeface="Tahoma"/>
              </a:rPr>
              <a:t>de </a:t>
            </a:r>
            <a:r>
              <a:rPr lang="en-US" sz="1400" dirty="0" err="1" smtClean="0">
                <a:solidFill>
                  <a:schemeClr val="bg1"/>
                </a:solidFill>
                <a:latin typeface="Tahoma"/>
                <a:cs typeface="Tahoma"/>
              </a:rPr>
              <a:t>Noviembre</a:t>
            </a:r>
            <a:r>
              <a:rPr lang="en-US" sz="1400" dirty="0" smtClean="0">
                <a:solidFill>
                  <a:schemeClr val="bg1"/>
                </a:solidFill>
                <a:latin typeface="Tahoma"/>
                <a:cs typeface="Tahoma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latin typeface="Tahoma"/>
                <a:cs typeface="Tahoma"/>
              </a:rPr>
              <a:t>2013</a:t>
            </a:r>
            <a:endParaRPr lang="en-US" sz="1400" dirty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" y="3065636"/>
            <a:ext cx="5270161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 smtClean="0">
                <a:solidFill>
                  <a:srgbClr val="20388F"/>
                </a:solidFill>
                <a:latin typeface="Tahoma"/>
                <a:cs typeface="Tahoma"/>
              </a:rPr>
              <a:t>La video conferencia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 smtClean="0">
                <a:solidFill>
                  <a:srgbClr val="20388F"/>
                </a:solidFill>
                <a:latin typeface="Tahoma"/>
                <a:cs typeface="Tahoma"/>
              </a:rPr>
              <a:t>en el mundo actual</a:t>
            </a:r>
            <a:endParaRPr lang="es-ES" sz="3600" b="1" dirty="0" smtClean="0">
              <a:solidFill>
                <a:srgbClr val="20388F"/>
              </a:solidFill>
              <a:latin typeface="Tahoma"/>
              <a:cs typeface="Tahom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ahoma"/>
                <a:cs typeface="Tahoma"/>
              </a:rPr>
              <a:t/>
            </a:r>
            <a:br>
              <a:rPr 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ahoma"/>
                <a:cs typeface="Tahoma"/>
              </a:rPr>
            </a:br>
            <a:endParaRPr lang="es-ES" sz="3600" b="1" dirty="0">
              <a:solidFill>
                <a:srgbClr val="00ADEF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94393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170" name="Title 1"/>
          <p:cNvSpPr txBox="1">
            <a:spLocks/>
          </p:cNvSpPr>
          <p:nvPr/>
        </p:nvSpPr>
        <p:spPr>
          <a:xfrm>
            <a:off x="457200" y="147644"/>
            <a:ext cx="5931390" cy="63071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2800" dirty="0" smtClean="0">
                <a:solidFill>
                  <a:schemeClr val="bg1"/>
                </a:solidFill>
                <a:latin typeface="Tahoma"/>
                <a:cs typeface="Tahoma"/>
              </a:rPr>
              <a:t>¿Por qu</a:t>
            </a:r>
            <a:r>
              <a:rPr lang="es-MX" sz="2800" dirty="0" smtClean="0">
                <a:solidFill>
                  <a:schemeClr val="bg1"/>
                </a:solidFill>
                <a:latin typeface="Tahoma"/>
                <a:cs typeface="Tahoma"/>
              </a:rPr>
              <a:t>é video conferencia?</a:t>
            </a:r>
            <a:endParaRPr lang="es-MX" sz="2800" dirty="0">
              <a:solidFill>
                <a:schemeClr val="bg1"/>
              </a:solidFill>
              <a:latin typeface="Tahoma"/>
              <a:cs typeface="Tahoma"/>
            </a:endParaRPr>
          </a:p>
        </p:txBody>
      </p:sp>
      <p:pic>
        <p:nvPicPr>
          <p:cNvPr id="1026" name="Picture 2" descr="http://3.bp.blogspot.com/_gINyTpINxDo/S-EnBOGPqAI/AAAAAAAAAFk/5rXR5W6sOkE/s1600/COMUNICACION+NO+VERBAL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054" y="1098034"/>
            <a:ext cx="6948759" cy="4539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21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170" name="Title 1"/>
          <p:cNvSpPr txBox="1">
            <a:spLocks/>
          </p:cNvSpPr>
          <p:nvPr/>
        </p:nvSpPr>
        <p:spPr>
          <a:xfrm>
            <a:off x="457199" y="147644"/>
            <a:ext cx="6556160" cy="63071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2800" dirty="0" smtClean="0">
                <a:solidFill>
                  <a:schemeClr val="bg1"/>
                </a:solidFill>
                <a:latin typeface="Tahoma"/>
                <a:cs typeface="Tahoma"/>
              </a:rPr>
              <a:t>¿Por qué video conferencia profesional?</a:t>
            </a:r>
            <a:endParaRPr lang="es-MX" sz="2800" dirty="0">
              <a:solidFill>
                <a:schemeClr val="bg1"/>
              </a:solidFill>
              <a:latin typeface="Tahoma"/>
              <a:cs typeface="Tahoma"/>
            </a:endParaRPr>
          </a:p>
        </p:txBody>
      </p:sp>
      <p:pic>
        <p:nvPicPr>
          <p:cNvPr id="12" name="Picture 47" descr="Errors_resul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6477" y="925273"/>
            <a:ext cx="4460179" cy="3581067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52" name="Picture 4" descr="http://www.bestshareware.net/howto/img1/how-to-remove-pixellation-from-video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7" y="918690"/>
            <a:ext cx="4492791" cy="359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techi.com/wp-content/uploads/2012/07/Skyp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881" y="4725016"/>
            <a:ext cx="2782934" cy="1230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ultiply 1"/>
          <p:cNvSpPr/>
          <p:nvPr/>
        </p:nvSpPr>
        <p:spPr>
          <a:xfrm>
            <a:off x="2796466" y="4506340"/>
            <a:ext cx="3604333" cy="1654763"/>
          </a:xfrm>
          <a:prstGeom prst="mathMultiply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3505"/>
            <a:ext cx="917063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21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170" name="Title 1"/>
          <p:cNvSpPr txBox="1">
            <a:spLocks/>
          </p:cNvSpPr>
          <p:nvPr/>
        </p:nvSpPr>
        <p:spPr>
          <a:xfrm>
            <a:off x="457200" y="147644"/>
            <a:ext cx="5931390" cy="63071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2800" dirty="0" smtClean="0">
                <a:solidFill>
                  <a:schemeClr val="bg1"/>
                </a:solidFill>
                <a:latin typeface="Tahoma"/>
                <a:cs typeface="Tahoma"/>
              </a:rPr>
              <a:t>Definiciones</a:t>
            </a:r>
            <a:endParaRPr lang="es-MX" sz="2800" dirty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2381" y="1404953"/>
            <a:ext cx="379964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>
                <a:solidFill>
                  <a:srgbClr val="20388F"/>
                </a:solidFill>
              </a:rPr>
              <a:t>SD.- Definición estándar </a:t>
            </a:r>
          </a:p>
          <a:p>
            <a:pPr lvl="1"/>
            <a:r>
              <a:rPr lang="es-AR" b="1" dirty="0" smtClean="0">
                <a:solidFill>
                  <a:srgbClr val="20388F"/>
                </a:solidFill>
              </a:rPr>
              <a:t>CIF: 352 x 288</a:t>
            </a:r>
          </a:p>
          <a:p>
            <a:pPr lvl="1"/>
            <a:r>
              <a:rPr lang="es-AR" b="1" dirty="0" smtClean="0">
                <a:solidFill>
                  <a:srgbClr val="20388F"/>
                </a:solidFill>
              </a:rPr>
              <a:t>QCIF: 176 x 144</a:t>
            </a:r>
          </a:p>
          <a:p>
            <a:pPr lvl="1"/>
            <a:r>
              <a:rPr lang="es-AR" b="1" dirty="0" smtClean="0">
                <a:solidFill>
                  <a:srgbClr val="20388F"/>
                </a:solidFill>
              </a:rPr>
              <a:t>SIF: 352 x 240</a:t>
            </a:r>
          </a:p>
          <a:p>
            <a:pPr lvl="1"/>
            <a:endParaRPr lang="es-AR" b="1" dirty="0">
              <a:solidFill>
                <a:srgbClr val="20388F"/>
              </a:solidFill>
            </a:endParaRPr>
          </a:p>
          <a:p>
            <a:r>
              <a:rPr lang="es-AR" b="1" dirty="0" smtClean="0">
                <a:solidFill>
                  <a:srgbClr val="20388F"/>
                </a:solidFill>
              </a:rPr>
              <a:t>HD.- Alta definición</a:t>
            </a:r>
          </a:p>
          <a:p>
            <a:pPr lvl="1"/>
            <a:r>
              <a:rPr lang="es-AR" b="1" dirty="0" smtClean="0">
                <a:solidFill>
                  <a:srgbClr val="20388F"/>
                </a:solidFill>
              </a:rPr>
              <a:t>720p30: 720 x 1280 30 Hz</a:t>
            </a:r>
          </a:p>
          <a:p>
            <a:pPr lvl="1"/>
            <a:r>
              <a:rPr lang="es-AR" b="1" dirty="0" smtClean="0">
                <a:solidFill>
                  <a:srgbClr val="20388F"/>
                </a:solidFill>
              </a:rPr>
              <a:t>720p60: 720 x 1280 60 Hz</a:t>
            </a:r>
          </a:p>
          <a:p>
            <a:pPr lvl="1"/>
            <a:r>
              <a:rPr lang="es-AR" b="1" dirty="0" smtClean="0">
                <a:solidFill>
                  <a:srgbClr val="20388F"/>
                </a:solidFill>
              </a:rPr>
              <a:t>1080p30: 1080 x 1920 30 Hz</a:t>
            </a:r>
          </a:p>
          <a:p>
            <a:pPr lvl="1"/>
            <a:endParaRPr lang="es-AR" b="1" dirty="0">
              <a:solidFill>
                <a:srgbClr val="20388F"/>
              </a:solidFill>
            </a:endParaRPr>
          </a:p>
          <a:p>
            <a:r>
              <a:rPr lang="es-AR" b="1" dirty="0" smtClean="0">
                <a:solidFill>
                  <a:srgbClr val="20388F"/>
                </a:solidFill>
              </a:rPr>
              <a:t>UHD.- Ultra alta definición</a:t>
            </a:r>
          </a:p>
          <a:p>
            <a:r>
              <a:rPr lang="es-AR" b="1" dirty="0">
                <a:solidFill>
                  <a:srgbClr val="20388F"/>
                </a:solidFill>
              </a:rPr>
              <a:t>	</a:t>
            </a:r>
            <a:r>
              <a:rPr lang="es-AR" b="1" dirty="0" smtClean="0">
                <a:solidFill>
                  <a:srgbClr val="20388F"/>
                </a:solidFill>
              </a:rPr>
              <a:t>4K.- 3840 x 2160</a:t>
            </a:r>
          </a:p>
          <a:p>
            <a:r>
              <a:rPr lang="es-AR" b="1" dirty="0">
                <a:solidFill>
                  <a:srgbClr val="20388F"/>
                </a:solidFill>
              </a:rPr>
              <a:t>	</a:t>
            </a:r>
            <a:r>
              <a:rPr lang="es-AR" b="1" dirty="0" smtClean="0">
                <a:solidFill>
                  <a:srgbClr val="20388F"/>
                </a:solidFill>
              </a:rPr>
              <a:t>8K.- 7680 x 4320</a:t>
            </a:r>
          </a:p>
          <a:p>
            <a:pPr lvl="1"/>
            <a:endParaRPr lang="es-AR" dirty="0"/>
          </a:p>
        </p:txBody>
      </p:sp>
      <p:pic>
        <p:nvPicPr>
          <p:cNvPr id="3074" name="Picture 2" descr="http://www.ivci.com/images/polycom_vsx_7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899" y="1404953"/>
            <a:ext cx="2268121" cy="136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5888" y="1288962"/>
            <a:ext cx="2160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3600" b="1" dirty="0" smtClean="0">
                <a:solidFill>
                  <a:srgbClr val="FF0000"/>
                </a:solidFill>
              </a:rPr>
              <a:t>PASADO</a:t>
            </a:r>
            <a:endParaRPr lang="es-AR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5888" y="2611365"/>
            <a:ext cx="2160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3600" b="1" dirty="0" smtClean="0">
                <a:solidFill>
                  <a:srgbClr val="FF0000"/>
                </a:solidFill>
              </a:rPr>
              <a:t>PRESENTE</a:t>
            </a:r>
            <a:endParaRPr lang="es-AR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5888" y="4040118"/>
            <a:ext cx="2160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3600" b="1" dirty="0" smtClean="0">
                <a:solidFill>
                  <a:srgbClr val="FF0000"/>
                </a:solidFill>
              </a:rPr>
              <a:t>FUTURO</a:t>
            </a:r>
            <a:endParaRPr lang="es-A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21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170" name="Title 1"/>
          <p:cNvSpPr txBox="1">
            <a:spLocks/>
          </p:cNvSpPr>
          <p:nvPr/>
        </p:nvSpPr>
        <p:spPr>
          <a:xfrm>
            <a:off x="457200" y="147644"/>
            <a:ext cx="5931390" cy="63071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2800" dirty="0" smtClean="0">
                <a:solidFill>
                  <a:schemeClr val="bg1"/>
                </a:solidFill>
                <a:latin typeface="Tahoma"/>
                <a:cs typeface="Tahoma"/>
              </a:rPr>
              <a:t> A tener en cuenta</a:t>
            </a:r>
            <a:endParaRPr lang="es-MX" sz="2800" dirty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7931" y="1974116"/>
            <a:ext cx="2160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3600" b="1" dirty="0" smtClean="0">
                <a:solidFill>
                  <a:srgbClr val="FF0000"/>
                </a:solidFill>
              </a:rPr>
              <a:t>Contenido</a:t>
            </a:r>
            <a:endParaRPr lang="es-AR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5787" y="3428110"/>
            <a:ext cx="3490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3600" b="1" dirty="0" smtClean="0">
                <a:solidFill>
                  <a:srgbClr val="FF0000"/>
                </a:solidFill>
              </a:rPr>
              <a:t>Doble </a:t>
            </a:r>
            <a:r>
              <a:rPr lang="es-AR" sz="3600" b="1" dirty="0" err="1" smtClean="0">
                <a:solidFill>
                  <a:srgbClr val="FF0000"/>
                </a:solidFill>
              </a:rPr>
              <a:t>display</a:t>
            </a:r>
            <a:endParaRPr lang="es-AR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5787" y="4983182"/>
            <a:ext cx="5958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3600" b="1" dirty="0" smtClean="0">
                <a:solidFill>
                  <a:srgbClr val="FF0000"/>
                </a:solidFill>
              </a:rPr>
              <a:t>Multipunto interno / externo</a:t>
            </a:r>
            <a:endParaRPr lang="es-AR" sz="36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052" y="1251629"/>
            <a:ext cx="3991884" cy="271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56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170" name="Title 1"/>
          <p:cNvSpPr txBox="1">
            <a:spLocks/>
          </p:cNvSpPr>
          <p:nvPr/>
        </p:nvSpPr>
        <p:spPr>
          <a:xfrm>
            <a:off x="457200" y="147644"/>
            <a:ext cx="5931390" cy="63071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2800" dirty="0" smtClean="0">
                <a:solidFill>
                  <a:schemeClr val="bg1"/>
                </a:solidFill>
                <a:latin typeface="Tahoma"/>
                <a:cs typeface="Tahoma"/>
              </a:rPr>
              <a:t>Dos tipos de sistemas</a:t>
            </a:r>
            <a:endParaRPr lang="es-MX" sz="2800" dirty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402672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AR" sz="2800" b="1" dirty="0" smtClean="0">
                <a:solidFill>
                  <a:srgbClr val="20388F"/>
                </a:solidFill>
              </a:rPr>
              <a:t>Sistemas desktop (video conferencia personal)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AR" sz="2800" b="1" dirty="0" smtClean="0">
                <a:solidFill>
                  <a:srgbClr val="20388F"/>
                </a:solidFill>
              </a:rPr>
              <a:t>Móviles (Android, Apple)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s-AR" sz="2800" b="1" dirty="0">
              <a:solidFill>
                <a:srgbClr val="20388F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AR" sz="2800" b="1" dirty="0" smtClean="0">
                <a:solidFill>
                  <a:srgbClr val="20388F"/>
                </a:solidFill>
              </a:rPr>
              <a:t>Sistemas de sala (video conferencia grupal)</a:t>
            </a:r>
            <a:endParaRPr lang="es-AR" sz="2800" b="1" dirty="0">
              <a:solidFill>
                <a:srgbClr val="20388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068" y="3386745"/>
            <a:ext cx="3423726" cy="2617684"/>
          </a:xfrm>
          <a:prstGeom prst="rect">
            <a:avLst/>
          </a:prstGeom>
        </p:spPr>
      </p:pic>
      <p:pic>
        <p:nvPicPr>
          <p:cNvPr id="4098" name="Picture 2" descr="http://www.clearsea.com/images/multiplatfor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603" y="3386745"/>
            <a:ext cx="2784106" cy="222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320554" y="3783381"/>
            <a:ext cx="1614780" cy="1452200"/>
            <a:chOff x="6172200" y="4542348"/>
            <a:chExt cx="1201765" cy="1056765"/>
          </a:xfrm>
        </p:grpSpPr>
        <p:grpSp>
          <p:nvGrpSpPr>
            <p:cNvPr id="16" name="Group 15"/>
            <p:cNvGrpSpPr>
              <a:grpSpLocks/>
            </p:cNvGrpSpPr>
            <p:nvPr/>
          </p:nvGrpSpPr>
          <p:grpSpPr bwMode="auto">
            <a:xfrm>
              <a:off x="6172200" y="4542348"/>
              <a:ext cx="1201765" cy="1056765"/>
              <a:chOff x="5930686" y="4542345"/>
              <a:chExt cx="1201634" cy="1056005"/>
            </a:xfrm>
          </p:grpSpPr>
          <p:pic>
            <p:nvPicPr>
              <p:cNvPr id="22" name="Picture 21" descr="lapptop.jp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930686" y="4542345"/>
                <a:ext cx="1201634" cy="10560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" name="Picture 2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159398" y="4646485"/>
                <a:ext cx="752248" cy="465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7" name="Group 16"/>
            <p:cNvGrpSpPr/>
            <p:nvPr/>
          </p:nvGrpSpPr>
          <p:grpSpPr>
            <a:xfrm>
              <a:off x="6399290" y="4641260"/>
              <a:ext cx="754545" cy="477974"/>
              <a:chOff x="6399290" y="4641260"/>
              <a:chExt cx="754545" cy="477974"/>
            </a:xfrm>
          </p:grpSpPr>
          <p:pic>
            <p:nvPicPr>
              <p:cNvPr id="18" name="Picture 17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6438392" y="4641260"/>
                <a:ext cx="358156" cy="24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9" name="Picture 18" descr="jon1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799006" y="4648201"/>
                <a:ext cx="354829" cy="2407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" name="Picture 19" descr="Dan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399290" y="4880359"/>
                <a:ext cx="392341" cy="2339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20" descr="wan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6794090" y="4876586"/>
                <a:ext cx="356420" cy="242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201121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170" name="Title 1"/>
          <p:cNvSpPr txBox="1">
            <a:spLocks/>
          </p:cNvSpPr>
          <p:nvPr/>
        </p:nvSpPr>
        <p:spPr>
          <a:xfrm>
            <a:off x="457200" y="147644"/>
            <a:ext cx="5931390" cy="63071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2800" dirty="0" smtClean="0">
                <a:solidFill>
                  <a:schemeClr val="bg1"/>
                </a:solidFill>
                <a:latin typeface="Tahoma"/>
                <a:cs typeface="Tahoma"/>
              </a:rPr>
              <a:t>Elementos de infraestructura</a:t>
            </a:r>
            <a:endParaRPr lang="es-MX" sz="2800" dirty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4731" y="1197295"/>
            <a:ext cx="87106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2400" b="1" dirty="0" smtClean="0">
                <a:solidFill>
                  <a:srgbClr val="20388F"/>
                </a:solidFill>
              </a:rPr>
              <a:t>MCU (Multi </a:t>
            </a:r>
            <a:r>
              <a:rPr lang="es-AR" sz="2400" b="1" dirty="0" err="1" smtClean="0">
                <a:solidFill>
                  <a:srgbClr val="20388F"/>
                </a:solidFill>
              </a:rPr>
              <a:t>Conference</a:t>
            </a:r>
            <a:r>
              <a:rPr lang="es-AR" sz="2400" b="1" dirty="0" smtClean="0">
                <a:solidFill>
                  <a:srgbClr val="20388F"/>
                </a:solidFill>
              </a:rPr>
              <a:t> </a:t>
            </a:r>
            <a:r>
              <a:rPr lang="es-AR" sz="2400" b="1" dirty="0" err="1" smtClean="0">
                <a:solidFill>
                  <a:srgbClr val="20388F"/>
                </a:solidFill>
              </a:rPr>
              <a:t>Unit</a:t>
            </a:r>
            <a:r>
              <a:rPr lang="es-AR" sz="2400" b="1" dirty="0" smtClean="0">
                <a:solidFill>
                  <a:srgbClr val="20388F"/>
                </a:solidFill>
              </a:rPr>
              <a:t>), internas o externas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2400" b="1" dirty="0" smtClean="0">
                <a:solidFill>
                  <a:srgbClr val="20388F"/>
                </a:solidFill>
              </a:rPr>
              <a:t>Sistemas de grabación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2400" b="1" dirty="0" smtClean="0">
                <a:solidFill>
                  <a:srgbClr val="20388F"/>
                </a:solidFill>
              </a:rPr>
              <a:t>Sistemas de video </a:t>
            </a:r>
            <a:r>
              <a:rPr lang="es-AR" sz="2400" b="1" dirty="0" err="1" smtClean="0">
                <a:solidFill>
                  <a:srgbClr val="20388F"/>
                </a:solidFill>
              </a:rPr>
              <a:t>streaming</a:t>
            </a:r>
            <a:endParaRPr lang="es-AR" sz="2400" b="1" dirty="0" smtClean="0">
              <a:solidFill>
                <a:srgbClr val="20388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2400" b="1" dirty="0" smtClean="0">
                <a:solidFill>
                  <a:srgbClr val="20388F"/>
                </a:solidFill>
              </a:rPr>
              <a:t>Gatekeepers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2400" b="1" dirty="0" smtClean="0">
                <a:solidFill>
                  <a:srgbClr val="20388F"/>
                </a:solidFill>
              </a:rPr>
              <a:t>Sistemas de gestión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2400" b="1" dirty="0" smtClean="0">
                <a:solidFill>
                  <a:srgbClr val="20388F"/>
                </a:solidFill>
              </a:rPr>
              <a:t>Arquitecturas cliente – servidor (LifeSize </a:t>
            </a:r>
            <a:r>
              <a:rPr lang="es-AR" sz="2400" b="1" dirty="0" err="1" smtClean="0">
                <a:solidFill>
                  <a:srgbClr val="20388F"/>
                </a:solidFill>
              </a:rPr>
              <a:t>Clearsea</a:t>
            </a:r>
            <a:r>
              <a:rPr lang="es-AR" sz="2400" b="1" dirty="0" smtClean="0">
                <a:solidFill>
                  <a:srgbClr val="20388F"/>
                </a:solidFill>
              </a:rPr>
              <a:t> / Vidyo 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AR" sz="2400" b="1" dirty="0">
              <a:solidFill>
                <a:srgbClr val="20388F"/>
              </a:solidFill>
            </a:endParaRPr>
          </a:p>
        </p:txBody>
      </p:sp>
      <p:pic>
        <p:nvPicPr>
          <p:cNvPr id="12" name="Picture 11" descr="Mike 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80355" y="3863000"/>
            <a:ext cx="3922155" cy="245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21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0" y="24357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es-MX"/>
          </a:p>
        </p:txBody>
      </p:sp>
      <p:sp>
        <p:nvSpPr>
          <p:cNvPr id="170" name="Title 1"/>
          <p:cNvSpPr txBox="1">
            <a:spLocks/>
          </p:cNvSpPr>
          <p:nvPr/>
        </p:nvSpPr>
        <p:spPr>
          <a:xfrm>
            <a:off x="457200" y="147644"/>
            <a:ext cx="5931390" cy="63071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2800" dirty="0" smtClean="0">
                <a:solidFill>
                  <a:schemeClr val="bg1"/>
                </a:solidFill>
                <a:latin typeface="Tahoma"/>
                <a:cs typeface="Tahoma"/>
              </a:rPr>
              <a:t>Las tendencias</a:t>
            </a:r>
            <a:endParaRPr lang="es-MX" sz="2800" dirty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4731" y="1579035"/>
            <a:ext cx="87106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3600" b="1" dirty="0" smtClean="0">
                <a:solidFill>
                  <a:srgbClr val="20388F"/>
                </a:solidFill>
              </a:rPr>
              <a:t>Virtualización de la infraestructura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3600" b="1" dirty="0" smtClean="0">
                <a:solidFill>
                  <a:srgbClr val="20388F"/>
                </a:solidFill>
              </a:rPr>
              <a:t>Servicios de video conferencia en la nube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3600" b="1" dirty="0" smtClean="0">
                <a:solidFill>
                  <a:srgbClr val="20388F"/>
                </a:solidFill>
              </a:rPr>
              <a:t>Integración con Microsoft Lync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3600" b="1" dirty="0" smtClean="0">
                <a:solidFill>
                  <a:srgbClr val="20388F"/>
                </a:solidFill>
              </a:rPr>
              <a:t>Masificación de los usuarios deskto</a:t>
            </a:r>
            <a:r>
              <a:rPr lang="es-AR" sz="3600" b="1" dirty="0">
                <a:solidFill>
                  <a:srgbClr val="20388F"/>
                </a:solidFill>
              </a:rPr>
              <a:t>p</a:t>
            </a:r>
            <a:endParaRPr lang="es-AR" sz="3600" b="1" dirty="0" smtClean="0">
              <a:solidFill>
                <a:srgbClr val="20388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3600" b="1" dirty="0" smtClean="0">
                <a:solidFill>
                  <a:srgbClr val="20388F"/>
                </a:solidFill>
              </a:rPr>
              <a:t>Integración con IP-PBX / video teléfonos</a:t>
            </a:r>
          </a:p>
          <a:p>
            <a:endParaRPr lang="es-AR" sz="3600" b="1" dirty="0">
              <a:solidFill>
                <a:srgbClr val="20388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8030" y="4283198"/>
            <a:ext cx="2581275" cy="17716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5648" t="4316" r="5498" b="5777"/>
          <a:stretch/>
        </p:blipFill>
        <p:spPr>
          <a:xfrm>
            <a:off x="325936" y="4765088"/>
            <a:ext cx="2095130" cy="11097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2978" y="4824865"/>
            <a:ext cx="1979235" cy="122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75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147644"/>
            <a:ext cx="5931390" cy="63071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2800" smtClean="0">
                <a:solidFill>
                  <a:schemeClr val="bg1"/>
                </a:solidFill>
                <a:latin typeface="Tahoma"/>
                <a:cs typeface="Tahoma"/>
              </a:rPr>
              <a:t>¡Gracias por su atención!</a:t>
            </a:r>
            <a:endParaRPr lang="es-MX" sz="280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16724" y="3155181"/>
            <a:ext cx="5270161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600" b="1" dirty="0" smtClean="0">
                <a:solidFill>
                  <a:srgbClr val="20388F"/>
                </a:solidFill>
                <a:latin typeface="Tahoma"/>
                <a:cs typeface="Tahoma"/>
              </a:rPr>
              <a:t>Muchas gracias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400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72982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190</Words>
  <Application>Microsoft Office PowerPoint</Application>
  <PresentationFormat>On-screen Show (4:3)</PresentationFormat>
  <Paragraphs>54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MS PGothic</vt:lpstr>
      <vt:lpstr>MS PGothic</vt:lpstr>
      <vt:lpstr>Aller</vt:lpstr>
      <vt:lpstr>Arial</vt:lpstr>
      <vt:lpstr>Calibri</vt:lpstr>
      <vt:lpstr>Tahoma</vt:lpstr>
      <vt:lpstr>Trebuchet MS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JTS Communications,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Juan Sanchez</dc:creator>
  <cp:lastModifiedBy>Sebastian Perdicaro</cp:lastModifiedBy>
  <cp:revision>97</cp:revision>
  <dcterms:created xsi:type="dcterms:W3CDTF">2012-10-22T18:04:09Z</dcterms:created>
  <dcterms:modified xsi:type="dcterms:W3CDTF">2013-11-05T23:07:17Z</dcterms:modified>
</cp:coreProperties>
</file>