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85" r:id="rId4"/>
    <p:sldId id="286" r:id="rId5"/>
    <p:sldId id="283" r:id="rId6"/>
    <p:sldId id="284" r:id="rId7"/>
    <p:sldId id="262" r:id="rId8"/>
    <p:sldId id="263" r:id="rId9"/>
    <p:sldId id="265" r:id="rId10"/>
    <p:sldId id="273" r:id="rId11"/>
    <p:sldId id="267" r:id="rId12"/>
    <p:sldId id="278" r:id="rId13"/>
    <p:sldId id="277" r:id="rId14"/>
    <p:sldId id="279" r:id="rId15"/>
    <p:sldId id="280" r:id="rId16"/>
    <p:sldId id="281" r:id="rId17"/>
    <p:sldId id="282" r:id="rId18"/>
    <p:sldId id="268" r:id="rId19"/>
    <p:sldId id="269" r:id="rId20"/>
    <p:sldId id="270" r:id="rId21"/>
    <p:sldId id="271" r:id="rId22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AEE6-B9AF-4BED-95C0-9D6F940BC643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63B06-3BA6-4027-8299-814FC2CB1C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96A6-A5A0-477B-8736-A03161AE4606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D965-58EB-4087-BB3C-FAC60F6CBD4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AD965-58EB-4087-BB3C-FAC60F6CBD4B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AD965-58EB-4087-BB3C-FAC60F6CBD4B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y/url?sa=i&amp;rct=j&amp;q=&amp;esrc=s&amp;frm=1&amp;source=images&amp;cd=&amp;cad=rja&amp;docid=kys5jKI6gOiJdM&amp;tbnid=8vTNtXl_Z0MgfM:&amp;ved=0CAUQjRw&amp;url=http://www.taringa.net/posts/info/11863010/Mac-area-com-Excelente-sitio-para-bajar-programas-para-MAC.html&amp;ei=tQh5UtWhCq7dsASupoD4BQ&amp;bvm=bv.55980276,d.cWc&amp;psig=AFQjCNERaieoyYvWJ5ivN86fySR-QT3Ysw&amp;ust=13837501798891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uy/url?sa=i&amp;rct=j&amp;q=&amp;esrc=s&amp;frm=1&amp;source=images&amp;cd=&amp;cad=rja&amp;docid=HZKLY4v3CJUUkM&amp;tbnid=IBAMVwL8P1gQ4M:&amp;ved=0CAUQjRw&amp;url=http://www.psych.usyd.edu.au/pdp-11/11_40.html&amp;ei=tAt5UrjNMoLKsQT254DgAQ&amp;bvm=bv.55980276,d.cWc&amp;psig=AFQjCNFOfvjN_4LVLcivtKxrqQ4yghrrHA&amp;ust=13837509517695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es-AR" sz="6000" b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Reingeniería </a:t>
            </a:r>
            <a:br>
              <a:rPr lang="es-AR" sz="6000" b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AR" sz="6000" b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 la Red de Datos de </a:t>
            </a:r>
            <a:br>
              <a:rPr lang="es-AR" sz="6000" b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AR" sz="6000" b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C.T.M. Salto Grande</a:t>
            </a: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z="3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Informática y Comunicaciones (AICO)</a:t>
            </a:r>
            <a:r>
              <a:rPr lang="es-A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Comunicaciones</a:t>
            </a:r>
            <a:r>
              <a:rPr lang="es-AR" sz="2800" smtClean="0"/>
              <a:t/>
            </a:r>
            <a:br>
              <a:rPr lang="es-AR" sz="2800" smtClean="0"/>
            </a:br>
            <a:r>
              <a:rPr lang="es-AR" sz="2800" smtClean="0"/>
              <a:t/>
            </a:r>
            <a:br>
              <a:rPr lang="es-AR" sz="2800" smtClean="0"/>
            </a:br>
            <a:r>
              <a:rPr lang="es-A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Concordia 07 de Noviembre de 2013</a:t>
            </a:r>
            <a:r>
              <a:rPr lang="es-AR" sz="3600" smtClean="0"/>
              <a:t/>
            </a:r>
            <a:br>
              <a:rPr lang="es-AR" sz="3600" smtClean="0"/>
            </a:br>
            <a:endParaRPr lang="es-AR" dirty="0"/>
          </a:p>
        </p:txBody>
      </p:sp>
      <p:pic>
        <p:nvPicPr>
          <p:cNvPr id="1026" name="Picture 2" descr="J:\AICO\JOBIC\JOBIC 2013\LOGOS\Logos cdr ai png JOBIC-SG\logo_s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072074"/>
            <a:ext cx="1546870" cy="817129"/>
          </a:xfrm>
          <a:prstGeom prst="rect">
            <a:avLst/>
          </a:prstGeom>
          <a:noFill/>
        </p:spPr>
      </p:pic>
      <p:pic>
        <p:nvPicPr>
          <p:cNvPr id="1027" name="Picture 3" descr="J:\AICO\JOBIC\JOBIC 2013\LOGOS\Logos cdr ai png JOBIC-SG\logo_job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214950"/>
            <a:ext cx="2190522" cy="6732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AR" dirty="0" smtClean="0"/>
              <a:t>Diseño Jerárquico en 3 capas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7637"/>
            <a:ext cx="9144000" cy="37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Reingeniería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258072" cy="4472006"/>
          </a:xfrm>
        </p:spPr>
        <p:txBody>
          <a:bodyPr>
            <a:normAutofit lnSpcReduction="10000"/>
          </a:bodyPr>
          <a:lstStyle/>
          <a:p>
            <a:r>
              <a:rPr lang="es-AR" b="1" dirty="0" smtClean="0"/>
              <a:t>Arquitectura que permita implementar: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err="1" smtClean="0"/>
              <a:t>VLANs</a:t>
            </a:r>
            <a:r>
              <a:rPr lang="es-AR" sz="2800" dirty="0" smtClean="0"/>
              <a:t> por Edificio y por servicio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smtClean="0"/>
              <a:t>VTP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smtClean="0"/>
              <a:t>STP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smtClean="0"/>
              <a:t>Ruteo a nivel de CORE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err="1" smtClean="0"/>
              <a:t>EtherChannels</a:t>
            </a:r>
            <a:endParaRPr lang="es-AR" sz="2800" dirty="0" smtClean="0"/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smtClean="0"/>
              <a:t>Control de puertos y tráfico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err="1" smtClean="0"/>
              <a:t>QoS</a:t>
            </a:r>
            <a:r>
              <a:rPr lang="es-AR" sz="2800" dirty="0" smtClean="0"/>
              <a:t>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s-AR" sz="2800" dirty="0" err="1" smtClean="0"/>
              <a:t>PoE</a:t>
            </a:r>
            <a:endParaRPr lang="es-AR" sz="2800" dirty="0" smtClean="0"/>
          </a:p>
          <a:p>
            <a:pPr lvl="1"/>
            <a:endParaRPr lang="es-AR" dirty="0" smtClean="0"/>
          </a:p>
        </p:txBody>
      </p:sp>
      <p:sp>
        <p:nvSpPr>
          <p:cNvPr id="8" name="8 Marcador de texto"/>
          <p:cNvSpPr txBox="1">
            <a:spLocks/>
          </p:cNvSpPr>
          <p:nvPr/>
        </p:nvSpPr>
        <p:spPr>
          <a:xfrm>
            <a:off x="467544" y="1196752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AR" sz="2400" b="1" dirty="0" smtClean="0"/>
              <a:t>Principales aspectos del Re-diseño(2)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14620"/>
            <a:ext cx="2526571" cy="21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AR" sz="3200" b="1" dirty="0" smtClean="0"/>
              <a:t>Gestión centralizada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AR" sz="3200" b="1" dirty="0" smtClean="0"/>
          </a:p>
          <a:p>
            <a:pPr marL="742950" lvl="2" indent="-342900"/>
            <a:r>
              <a:rPr lang="es-AR" sz="3200" dirty="0" smtClean="0"/>
              <a:t>Autenticación de administradores por RADIUS</a:t>
            </a:r>
          </a:p>
          <a:p>
            <a:pPr marL="742950" lvl="2" indent="-342900"/>
            <a:r>
              <a:rPr lang="es-AR" sz="3200" dirty="0" err="1" smtClean="0"/>
              <a:t>Syslog</a:t>
            </a:r>
            <a:r>
              <a:rPr lang="es-AR" sz="3200" dirty="0" smtClean="0"/>
              <a:t> centralizado</a:t>
            </a:r>
          </a:p>
          <a:p>
            <a:pPr marL="742950" lvl="2" indent="-342900"/>
            <a:r>
              <a:rPr lang="es-AR" sz="3200" dirty="0" smtClean="0"/>
              <a:t>Alarmas</a:t>
            </a:r>
          </a:p>
          <a:p>
            <a:pPr marL="742950" lvl="2" indent="-342900"/>
            <a:r>
              <a:rPr lang="es-AR" sz="3200" dirty="0" smtClean="0"/>
              <a:t>Respaldo y control de configuraciones</a:t>
            </a:r>
          </a:p>
          <a:p>
            <a:pPr marL="742950" lvl="2" indent="-342900"/>
            <a:endParaRPr lang="es-AR" sz="3200" dirty="0" smtClean="0"/>
          </a:p>
          <a:p>
            <a:pPr marL="742950" lvl="2" indent="-342900"/>
            <a:endParaRPr lang="es-AR" dirty="0" smtClean="0"/>
          </a:p>
          <a:p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Reingeniería</a:t>
            </a:r>
          </a:p>
        </p:txBody>
      </p:sp>
      <p:sp>
        <p:nvSpPr>
          <p:cNvPr id="5" name="8 Marcador de texto"/>
          <p:cNvSpPr txBox="1">
            <a:spLocks/>
          </p:cNvSpPr>
          <p:nvPr/>
        </p:nvSpPr>
        <p:spPr>
          <a:xfrm>
            <a:off x="467544" y="1196752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AR" sz="2400" b="1" dirty="0" smtClean="0"/>
              <a:t>Principales aspectos del Re-diseño (3)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ISCO - AP + Control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285992"/>
            <a:ext cx="2390775" cy="19145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Reingeniería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es-AR" dirty="0" smtClean="0"/>
              <a:t>Implementar una solución de </a:t>
            </a:r>
            <a:r>
              <a:rPr lang="es-AR" b="1" dirty="0" smtClean="0"/>
              <a:t>WIFI</a:t>
            </a:r>
            <a:r>
              <a:rPr lang="es-AR" dirty="0" smtClean="0"/>
              <a:t> Corporativa con Controladores y </a:t>
            </a:r>
          </a:p>
          <a:p>
            <a:pPr>
              <a:buNone/>
            </a:pPr>
            <a:r>
              <a:rPr lang="es-AR" dirty="0" smtClean="0"/>
              <a:t>    “</a:t>
            </a:r>
            <a:r>
              <a:rPr lang="es-AR" dirty="0" err="1" smtClean="0"/>
              <a:t>APs</a:t>
            </a:r>
            <a:r>
              <a:rPr lang="es-AR" dirty="0" smtClean="0"/>
              <a:t> </a:t>
            </a:r>
            <a:r>
              <a:rPr lang="es-AR" dirty="0" err="1" smtClean="0"/>
              <a:t>lightweight</a:t>
            </a:r>
            <a:r>
              <a:rPr lang="es-AR" dirty="0" smtClean="0"/>
              <a:t>” para:</a:t>
            </a:r>
          </a:p>
          <a:p>
            <a:pPr>
              <a:buNone/>
            </a:pPr>
            <a:endParaRPr lang="es-AR" dirty="0" smtClean="0"/>
          </a:p>
          <a:p>
            <a:pPr lvl="2">
              <a:buFont typeface="Wingdings" pitchFamily="2" charset="2"/>
              <a:buChar char="ü"/>
            </a:pPr>
            <a:r>
              <a:rPr lang="es-AR" sz="2800" dirty="0" smtClean="0"/>
              <a:t>Gestionar centralizadamente los </a:t>
            </a:r>
            <a:r>
              <a:rPr lang="es-AR" sz="2800" dirty="0" err="1" smtClean="0"/>
              <a:t>APs</a:t>
            </a:r>
            <a:endParaRPr lang="es-AR" sz="2800" dirty="0" smtClean="0"/>
          </a:p>
          <a:p>
            <a:pPr lvl="2">
              <a:buFont typeface="Wingdings" pitchFamily="2" charset="2"/>
              <a:buChar char="ü"/>
            </a:pPr>
            <a:r>
              <a:rPr lang="es-AR" sz="2800" dirty="0" smtClean="0"/>
              <a:t>Permitir el </a:t>
            </a:r>
            <a:r>
              <a:rPr lang="es-AR" sz="2800" dirty="0" err="1" smtClean="0"/>
              <a:t>Roaming</a:t>
            </a:r>
            <a:r>
              <a:rPr lang="es-AR" sz="2800" dirty="0" smtClean="0"/>
              <a:t> WIFI</a:t>
            </a:r>
          </a:p>
          <a:p>
            <a:pPr lvl="2">
              <a:buFont typeface="Wingdings" pitchFamily="2" charset="2"/>
              <a:buChar char="ü"/>
            </a:pPr>
            <a:r>
              <a:rPr lang="es-AR" sz="2800" dirty="0" smtClean="0"/>
              <a:t>Dar acceso a diferentes tipos de usuarios  (corporativos – proveedores) </a:t>
            </a:r>
          </a:p>
          <a:p>
            <a:endParaRPr lang="es-AR" dirty="0"/>
          </a:p>
        </p:txBody>
      </p:sp>
      <p:sp>
        <p:nvSpPr>
          <p:cNvPr id="4" name="8 Marcador de texto"/>
          <p:cNvSpPr txBox="1">
            <a:spLocks/>
          </p:cNvSpPr>
          <p:nvPr/>
        </p:nvSpPr>
        <p:spPr>
          <a:xfrm>
            <a:off x="467544" y="1196752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AR" sz="2400" b="1" dirty="0" smtClean="0"/>
              <a:t>Principales aspectos del Re-diseño (4)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Reingeniería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Selección de la FO</a:t>
            </a:r>
          </a:p>
          <a:p>
            <a:pPr lvl="1"/>
            <a:r>
              <a:rPr lang="es-AR" dirty="0" smtClean="0"/>
              <a:t>FO SM 12 hilos</a:t>
            </a:r>
          </a:p>
          <a:p>
            <a:pPr lvl="1"/>
            <a:r>
              <a:rPr lang="es-AR" dirty="0" smtClean="0"/>
              <a:t>FO capaz de soportar 10Gbps</a:t>
            </a:r>
          </a:p>
          <a:p>
            <a:pPr lvl="1"/>
            <a:r>
              <a:rPr lang="es-AR" dirty="0" smtClean="0"/>
              <a:t>Apta para tendidos exteriores</a:t>
            </a:r>
          </a:p>
          <a:p>
            <a:pPr lvl="1"/>
            <a:r>
              <a:rPr lang="es-AR" dirty="0" smtClean="0"/>
              <a:t>Protección </a:t>
            </a:r>
            <a:r>
              <a:rPr lang="es-AR" dirty="0" err="1" smtClean="0"/>
              <a:t>antirroedores</a:t>
            </a:r>
            <a:endParaRPr lang="es-AR" dirty="0" smtClean="0"/>
          </a:p>
          <a:p>
            <a:pPr lvl="1"/>
            <a:r>
              <a:rPr lang="es-AR" dirty="0" smtClean="0"/>
              <a:t>Material Dieléctrico</a:t>
            </a:r>
          </a:p>
          <a:p>
            <a:pPr lvl="1"/>
            <a:r>
              <a:rPr lang="es-AR" dirty="0" smtClean="0"/>
              <a:t>Conectores SC/APC</a:t>
            </a:r>
          </a:p>
          <a:p>
            <a:pPr lvl="1"/>
            <a:endParaRPr lang="es-AR" dirty="0" smtClean="0"/>
          </a:p>
          <a:p>
            <a:endParaRPr lang="es-A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witch 2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7510" y="4071942"/>
            <a:ext cx="1846490" cy="720080"/>
          </a:xfrm>
          <a:prstGeom prst="rect">
            <a:avLst/>
          </a:prstGeom>
        </p:spPr>
      </p:pic>
      <p:pic>
        <p:nvPicPr>
          <p:cNvPr id="5" name="4 Imagen" descr="Switch 4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6939" y="857232"/>
            <a:ext cx="1567061" cy="1567061"/>
          </a:xfrm>
          <a:prstGeom prst="rect">
            <a:avLst/>
          </a:prstGeom>
        </p:spPr>
      </p:pic>
      <p:pic>
        <p:nvPicPr>
          <p:cNvPr id="4" name="3 Imagen" descr="Switch 3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3491" y="2500306"/>
            <a:ext cx="1770509" cy="141816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Reingeniería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b="1" dirty="0" smtClean="0"/>
              <a:t>Selección de equipos </a:t>
            </a:r>
            <a:r>
              <a:rPr lang="es-AR" dirty="0" smtClean="0"/>
              <a:t>(1)</a:t>
            </a:r>
          </a:p>
          <a:p>
            <a:pPr lvl="1"/>
            <a:r>
              <a:rPr lang="es-AR" dirty="0" smtClean="0"/>
              <a:t>Implementar como Equipos de CORE, </a:t>
            </a:r>
            <a:r>
              <a:rPr lang="es-AR" dirty="0" err="1" smtClean="0"/>
              <a:t>Switches</a:t>
            </a:r>
            <a:r>
              <a:rPr lang="es-AR" dirty="0" smtClean="0"/>
              <a:t> </a:t>
            </a:r>
            <a:r>
              <a:rPr lang="es-AR" b="1" dirty="0" smtClean="0"/>
              <a:t>CISCO </a:t>
            </a:r>
            <a:r>
              <a:rPr lang="es-AR" b="1" dirty="0" err="1" smtClean="0"/>
              <a:t>Catalyst</a:t>
            </a:r>
            <a:r>
              <a:rPr lang="es-AR" b="1" dirty="0" smtClean="0"/>
              <a:t> 4500 </a:t>
            </a:r>
            <a:r>
              <a:rPr lang="es-AR" dirty="0" smtClean="0"/>
              <a:t>Series, en los Edificios Centrales</a:t>
            </a:r>
          </a:p>
          <a:p>
            <a:pPr lvl="1"/>
            <a:r>
              <a:rPr lang="es-AR" dirty="0" smtClean="0"/>
              <a:t>Implementar como Equipos de DISTRIBUCION, </a:t>
            </a:r>
            <a:r>
              <a:rPr lang="es-AR" dirty="0" err="1" smtClean="0"/>
              <a:t>Switches</a:t>
            </a:r>
            <a:r>
              <a:rPr lang="es-AR" dirty="0" smtClean="0"/>
              <a:t> </a:t>
            </a:r>
            <a:r>
              <a:rPr lang="es-AR" b="1" dirty="0" smtClean="0"/>
              <a:t>CISCO </a:t>
            </a:r>
            <a:r>
              <a:rPr lang="es-AR" b="1" dirty="0" err="1" smtClean="0"/>
              <a:t>Catalyst</a:t>
            </a:r>
            <a:r>
              <a:rPr lang="es-AR" b="1" dirty="0" smtClean="0"/>
              <a:t> 3750</a:t>
            </a:r>
            <a:r>
              <a:rPr lang="es-AR" dirty="0" smtClean="0"/>
              <a:t>, en Edificio del Complejo.</a:t>
            </a:r>
          </a:p>
          <a:p>
            <a:pPr lvl="1"/>
            <a:r>
              <a:rPr lang="es-AR" dirty="0" smtClean="0"/>
              <a:t>Implementar como Equipos de ACCESO, </a:t>
            </a:r>
            <a:r>
              <a:rPr lang="es-AR" dirty="0" err="1" smtClean="0"/>
              <a:t>Switches</a:t>
            </a:r>
            <a:r>
              <a:rPr lang="es-AR" dirty="0" smtClean="0"/>
              <a:t> </a:t>
            </a:r>
            <a:r>
              <a:rPr lang="es-AR" b="1" dirty="0" smtClean="0"/>
              <a:t>CISCO </a:t>
            </a:r>
            <a:r>
              <a:rPr lang="es-AR" b="1" dirty="0" err="1" smtClean="0"/>
              <a:t>Catalyst</a:t>
            </a:r>
            <a:r>
              <a:rPr lang="es-AR" b="1" dirty="0" smtClean="0"/>
              <a:t> 2900</a:t>
            </a:r>
            <a:r>
              <a:rPr lang="es-AR" dirty="0" smtClean="0"/>
              <a:t>, en cada Edificio del Complejo para la conexión de usuarios</a:t>
            </a:r>
          </a:p>
          <a:p>
            <a:endParaRPr lang="es-A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Reingeniería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s-UY" b="1" dirty="0" smtClean="0"/>
              <a:t>Selección de Equipos</a:t>
            </a:r>
            <a:r>
              <a:rPr lang="es-UY" dirty="0" smtClean="0"/>
              <a:t> (2)</a:t>
            </a:r>
          </a:p>
          <a:p>
            <a:endParaRPr lang="es-UY" dirty="0" smtClean="0"/>
          </a:p>
          <a:p>
            <a:pPr lvl="1"/>
            <a:r>
              <a:rPr lang="es-UY" dirty="0" err="1" smtClean="0"/>
              <a:t>APs</a:t>
            </a:r>
            <a:r>
              <a:rPr lang="es-UY" dirty="0" smtClean="0"/>
              <a:t> </a:t>
            </a:r>
            <a:r>
              <a:rPr lang="es-UY" b="1" dirty="0" smtClean="0"/>
              <a:t>CISCO 1600 802.11a/g/n</a:t>
            </a:r>
          </a:p>
          <a:p>
            <a:pPr lvl="1"/>
            <a:endParaRPr lang="es-UY" dirty="0" smtClean="0"/>
          </a:p>
          <a:p>
            <a:pPr lvl="1"/>
            <a:r>
              <a:rPr lang="es-UY" dirty="0" smtClean="0"/>
              <a:t>Controladores </a:t>
            </a:r>
            <a:r>
              <a:rPr lang="es-UY" b="1" dirty="0" smtClean="0"/>
              <a:t>Cisco 2504</a:t>
            </a:r>
          </a:p>
          <a:p>
            <a:pPr lvl="1"/>
            <a:endParaRPr lang="es-UY" dirty="0" smtClean="0"/>
          </a:p>
          <a:p>
            <a:pPr lvl="1"/>
            <a:r>
              <a:rPr lang="es-UY" dirty="0" smtClean="0"/>
              <a:t>Crecimiento proyectado </a:t>
            </a:r>
          </a:p>
          <a:p>
            <a:pPr lvl="1"/>
            <a:endParaRPr lang="es-UY" dirty="0" smtClean="0"/>
          </a:p>
          <a:p>
            <a:pPr lvl="1">
              <a:buNone/>
            </a:pPr>
            <a:endParaRPr lang="es-ES" dirty="0"/>
          </a:p>
        </p:txBody>
      </p:sp>
      <p:pic>
        <p:nvPicPr>
          <p:cNvPr id="1028" name="Picture 4" descr="http://www.aos5.com/images/wireless-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71810"/>
            <a:ext cx="366114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Reingeniería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s-UY" b="1" dirty="0" smtClean="0"/>
              <a:t>Sistema Gestión Centralizado Cisco Prime</a:t>
            </a:r>
          </a:p>
        </p:txBody>
      </p:sp>
      <p:pic>
        <p:nvPicPr>
          <p:cNvPr id="43012" name="Picture 4" descr="http://www.cisco.com/en/US/prod/collateral/netmgtsw/ps11709/ps12349/ps12353/images/data_sheet_c78-6953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544616" cy="32902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Evolución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>
                    <a:lumMod val="65000"/>
                  </a:schemeClr>
                </a:solidFill>
              </a:rPr>
              <a:t>Elaborar/Planificar</a:t>
            </a:r>
          </a:p>
          <a:p>
            <a:r>
              <a:rPr lang="es-AR" dirty="0" smtClean="0">
                <a:solidFill>
                  <a:schemeClr val="bg1">
                    <a:lumMod val="65000"/>
                  </a:schemeClr>
                </a:solidFill>
              </a:rPr>
              <a:t>Elevar</a:t>
            </a:r>
          </a:p>
          <a:p>
            <a:r>
              <a:rPr lang="es-AR" dirty="0" smtClean="0">
                <a:solidFill>
                  <a:schemeClr val="bg1">
                    <a:lumMod val="65000"/>
                  </a:schemeClr>
                </a:solidFill>
              </a:rPr>
              <a:t>Convencer</a:t>
            </a:r>
          </a:p>
          <a:p>
            <a:r>
              <a:rPr lang="es-AR" dirty="0" smtClean="0">
                <a:solidFill>
                  <a:schemeClr val="bg1">
                    <a:lumMod val="65000"/>
                  </a:schemeClr>
                </a:solidFill>
              </a:rPr>
              <a:t>Apoyo</a:t>
            </a:r>
          </a:p>
          <a:p>
            <a:r>
              <a:rPr lang="es-AR" dirty="0" smtClean="0"/>
              <a:t>Licitación</a:t>
            </a:r>
          </a:p>
          <a:p>
            <a:r>
              <a:rPr lang="es-AR" dirty="0" smtClean="0"/>
              <a:t>Implementación</a:t>
            </a:r>
          </a:p>
          <a:p>
            <a:r>
              <a:rPr lang="es-AR" dirty="0" smtClean="0"/>
              <a:t>Cierre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5608" t="23486" r="17254" b="31875"/>
          <a:stretch>
            <a:fillRect/>
          </a:stretch>
        </p:blipFill>
        <p:spPr bwMode="auto">
          <a:xfrm>
            <a:off x="4067944" y="2060848"/>
            <a:ext cx="4896544" cy="28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5919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AR" dirty="0" smtClean="0"/>
              <a:t>Estamos convencidos de que este diseño va a permitir </a:t>
            </a:r>
            <a:r>
              <a:rPr lang="es-AR" b="1" dirty="0" smtClean="0"/>
              <a:t>mejorar sustancialmente </a:t>
            </a:r>
            <a:r>
              <a:rPr lang="es-AR" dirty="0" smtClean="0"/>
              <a:t>la Performance de la Red de Datos de CTM SG, su Gestión, Monitoreo y Soporte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Este gran proyecto esta en pleno proceso de </a:t>
            </a:r>
            <a:r>
              <a:rPr lang="es-AR" b="1" dirty="0" smtClean="0"/>
              <a:t>ejecución</a:t>
            </a:r>
            <a:r>
              <a:rPr lang="es-AR" dirty="0" smtClean="0"/>
              <a:t> con varias licitaciones adjudicadas y otras por adjudicarse. 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Se estima que estará </a:t>
            </a:r>
            <a:r>
              <a:rPr lang="es-AR" b="1" dirty="0" smtClean="0"/>
              <a:t>funcionando</a:t>
            </a:r>
            <a:r>
              <a:rPr lang="es-AR" dirty="0" smtClean="0"/>
              <a:t> a pleno a fines de </a:t>
            </a:r>
            <a:r>
              <a:rPr lang="es-AR" b="1" dirty="0" smtClean="0"/>
              <a:t>2014</a:t>
            </a:r>
            <a:endParaRPr lang="es-A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Historia y Evolución de la Red</a:t>
            </a:r>
          </a:p>
          <a:p>
            <a:r>
              <a:rPr lang="es-AR" smtClean="0"/>
              <a:t>Servicios Actuales y Proyectados</a:t>
            </a:r>
          </a:p>
          <a:p>
            <a:r>
              <a:rPr lang="es-AR" smtClean="0"/>
              <a:t>Motivo de la Reingeniería</a:t>
            </a:r>
          </a:p>
          <a:p>
            <a:r>
              <a:rPr lang="es-AR" smtClean="0"/>
              <a:t>Principales aspectos del re-diseño</a:t>
            </a:r>
          </a:p>
          <a:p>
            <a:r>
              <a:rPr lang="es-AR" smtClean="0"/>
              <a:t>Evolución del Proyecto</a:t>
            </a:r>
          </a:p>
          <a:p>
            <a:r>
              <a:rPr lang="es-AR" smtClean="0"/>
              <a:t>Conclusiones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3286116" y="428604"/>
            <a:ext cx="2358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  <a:endParaRPr lang="es-A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Preguntas?</a:t>
            </a:r>
            <a:endParaRPr lang="es-AR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942425" cy="34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5154928"/>
          </a:xfrm>
        </p:spPr>
        <p:txBody>
          <a:bodyPr>
            <a:normAutofit fontScale="90000"/>
          </a:bodyPr>
          <a:lstStyle/>
          <a:p>
            <a:pPr marL="0"/>
            <a:r>
              <a:rPr lang="es-AR" b="1" dirty="0" smtClean="0"/>
              <a:t>Muchas Gracias por su Atención!!!!</a:t>
            </a:r>
            <a:br>
              <a:rPr lang="es-AR" b="1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27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s-AR" sz="27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sz="27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</a:rPr>
              <a:t>Ing. Gabriela Corrales</a:t>
            </a:r>
            <a:br>
              <a:rPr lang="es-AR" sz="27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sz="27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</a:rPr>
              <a:t>Lic. Claudio </a:t>
            </a:r>
            <a:r>
              <a:rPr lang="es-AR" sz="2700" b="1" dirty="0" err="1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</a:rPr>
              <a:t>Scattone</a:t>
            </a:r>
            <a:endParaRPr lang="es-AR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307183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s-AR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FIN</a:t>
            </a:r>
          </a:p>
          <a:p>
            <a:pPr marL="0" algn="ctr">
              <a:buNone/>
            </a:pPr>
            <a:endParaRPr lang="es-AR" sz="2400" b="1" dirty="0" smtClean="0">
              <a:ln w="1905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  <p:bldP spid="3" grpId="5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2876" t="14126" r="9016" b="27555"/>
          <a:stretch>
            <a:fillRect/>
          </a:stretch>
        </p:blipFill>
        <p:spPr bwMode="auto">
          <a:xfrm>
            <a:off x="0" y="332656"/>
            <a:ext cx="9144000" cy="638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458416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Dispersión Geográfica del Complejo 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911" t="11966" r="51" b="18195"/>
          <a:stretch>
            <a:fillRect/>
          </a:stretch>
        </p:blipFill>
        <p:spPr bwMode="auto">
          <a:xfrm>
            <a:off x="-1116632" y="1124744"/>
            <a:ext cx="1123008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4067944" y="2564904"/>
            <a:ext cx="720080" cy="50405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5652120" y="3573016"/>
            <a:ext cx="720080" cy="50405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1907704" y="1628800"/>
            <a:ext cx="648072" cy="432048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2555776" y="1700808"/>
            <a:ext cx="720080" cy="50405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2411760" y="1412776"/>
            <a:ext cx="432048" cy="360040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1259632" y="1124744"/>
            <a:ext cx="648072" cy="432048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395536" y="4005064"/>
            <a:ext cx="648072" cy="432048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Elipse"/>
          <p:cNvSpPr/>
          <p:nvPr/>
        </p:nvSpPr>
        <p:spPr>
          <a:xfrm>
            <a:off x="2699792" y="2276872"/>
            <a:ext cx="504056" cy="360040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Elipse"/>
          <p:cNvSpPr/>
          <p:nvPr/>
        </p:nvSpPr>
        <p:spPr>
          <a:xfrm>
            <a:off x="8478486" y="5033750"/>
            <a:ext cx="539552" cy="360040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8460432" y="5445224"/>
            <a:ext cx="485597" cy="30860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Elipse"/>
          <p:cNvSpPr/>
          <p:nvPr/>
        </p:nvSpPr>
        <p:spPr>
          <a:xfrm>
            <a:off x="7668344" y="5373216"/>
            <a:ext cx="485597" cy="30860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Elipse"/>
          <p:cNvSpPr/>
          <p:nvPr/>
        </p:nvSpPr>
        <p:spPr>
          <a:xfrm>
            <a:off x="7740352" y="5784690"/>
            <a:ext cx="485597" cy="30860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Elipse"/>
          <p:cNvSpPr/>
          <p:nvPr/>
        </p:nvSpPr>
        <p:spPr>
          <a:xfrm>
            <a:off x="8028384" y="5517232"/>
            <a:ext cx="485597" cy="30860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Elipse"/>
          <p:cNvSpPr/>
          <p:nvPr/>
        </p:nvSpPr>
        <p:spPr>
          <a:xfrm>
            <a:off x="6012160" y="6093296"/>
            <a:ext cx="485597" cy="30860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Elipse"/>
          <p:cNvSpPr/>
          <p:nvPr/>
        </p:nvSpPr>
        <p:spPr>
          <a:xfrm>
            <a:off x="8658403" y="2996952"/>
            <a:ext cx="485597" cy="308606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Historia y Evolución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Inicios</a:t>
            </a:r>
          </a:p>
          <a:p>
            <a:pPr lvl="1"/>
            <a:r>
              <a:rPr lang="es-AR" dirty="0" smtClean="0"/>
              <a:t>Red MAC – AppleTalk</a:t>
            </a:r>
          </a:p>
          <a:p>
            <a:pPr lvl="1"/>
            <a:r>
              <a:rPr lang="es-AR" dirty="0" smtClean="0"/>
              <a:t>Red </a:t>
            </a:r>
            <a:r>
              <a:rPr lang="es-AR" dirty="0" err="1" smtClean="0"/>
              <a:t>DecNet</a:t>
            </a:r>
            <a:r>
              <a:rPr lang="es-AR" dirty="0" smtClean="0"/>
              <a:t> (PDP Digital) </a:t>
            </a:r>
          </a:p>
          <a:p>
            <a:endParaRPr lang="es-AR" sz="1400" dirty="0" smtClean="0"/>
          </a:p>
          <a:p>
            <a:r>
              <a:rPr lang="es-AR" dirty="0" smtClean="0"/>
              <a:t>Migración1:  MAC vs PC??  + Novell (IPX)</a:t>
            </a:r>
          </a:p>
          <a:p>
            <a:endParaRPr lang="es-AR" sz="1900" dirty="0" smtClean="0"/>
          </a:p>
          <a:p>
            <a:r>
              <a:rPr lang="es-AR" dirty="0" smtClean="0"/>
              <a:t>Migración 2: Red corporativa TCP/IP  </a:t>
            </a:r>
          </a:p>
          <a:p>
            <a:r>
              <a:rPr lang="es-AR" dirty="0" err="1" smtClean="0"/>
              <a:t>Hubs</a:t>
            </a:r>
            <a:r>
              <a:rPr lang="es-AR" dirty="0" smtClean="0"/>
              <a:t> 1M </a:t>
            </a:r>
            <a:r>
              <a:rPr lang="es-AR" dirty="0" smtClean="0">
                <a:sym typeface="Wingdings" pitchFamily="2" charset="2"/>
              </a:rPr>
              <a:t> </a:t>
            </a:r>
            <a:r>
              <a:rPr lang="es-AR" dirty="0" err="1" smtClean="0">
                <a:sym typeface="Wingdings" pitchFamily="2" charset="2"/>
              </a:rPr>
              <a:t>Hubs</a:t>
            </a:r>
            <a:r>
              <a:rPr lang="es-AR" dirty="0" smtClean="0">
                <a:sym typeface="Wingdings" pitchFamily="2" charset="2"/>
              </a:rPr>
              <a:t> 10M  </a:t>
            </a:r>
            <a:r>
              <a:rPr lang="es-AR" dirty="0" err="1" smtClean="0"/>
              <a:t>Switches</a:t>
            </a:r>
            <a:r>
              <a:rPr lang="es-AR" dirty="0" smtClean="0"/>
              <a:t> 3Com 10/100M</a:t>
            </a:r>
          </a:p>
          <a:p>
            <a:r>
              <a:rPr lang="es-AR" dirty="0" smtClean="0"/>
              <a:t>Internet: </a:t>
            </a:r>
            <a:r>
              <a:rPr lang="es-AR" dirty="0" err="1" smtClean="0"/>
              <a:t>modems</a:t>
            </a:r>
            <a:r>
              <a:rPr lang="es-AR" dirty="0" smtClean="0"/>
              <a:t> telefónicos individuales </a:t>
            </a:r>
            <a:r>
              <a:rPr lang="es-AR" dirty="0" smtClean="0">
                <a:sym typeface="Wingdings" pitchFamily="2" charset="2"/>
              </a:rPr>
              <a:t> 2M</a:t>
            </a:r>
            <a:endParaRPr lang="es-AR" dirty="0" smtClean="0"/>
          </a:p>
          <a:p>
            <a:r>
              <a:rPr lang="es-AR" dirty="0" smtClean="0"/>
              <a:t>Enlace Bs As 380K; </a:t>
            </a:r>
            <a:r>
              <a:rPr lang="es-AR" dirty="0" err="1" smtClean="0"/>
              <a:t>Mdeo</a:t>
            </a:r>
            <a:r>
              <a:rPr lang="es-AR" dirty="0" smtClean="0"/>
              <a:t> 512 K</a:t>
            </a:r>
          </a:p>
          <a:p>
            <a:r>
              <a:rPr lang="es-AR" dirty="0" smtClean="0"/>
              <a:t>FO MM 100M</a:t>
            </a:r>
          </a:p>
          <a:p>
            <a:r>
              <a:rPr lang="es-AR" dirty="0" smtClean="0"/>
              <a:t>Reestructura 2008 – Se define el  AICO</a:t>
            </a:r>
          </a:p>
        </p:txBody>
      </p:sp>
      <p:pic>
        <p:nvPicPr>
          <p:cNvPr id="2050" name="Picture 2" descr="http://www.findmysoft.com/img/news/The-Latest-Mac-OS-X-Malware-and-the-Apple-Security-Software-Recommenda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8940">
            <a:off x="4160067" y="1272736"/>
            <a:ext cx="1024315" cy="768657"/>
          </a:xfrm>
          <a:prstGeom prst="rect">
            <a:avLst/>
          </a:prstGeom>
          <a:noFill/>
        </p:spPr>
      </p:pic>
      <p:pic>
        <p:nvPicPr>
          <p:cNvPr id="2052" name="Picture 4" descr="http://www.psych.usyd.edu.au/pdp-11/Images/11_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928802"/>
            <a:ext cx="1071570" cy="5522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Historia y Evolución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4768865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Desde el 2008</a:t>
            </a:r>
          </a:p>
          <a:p>
            <a:pPr lvl="1"/>
            <a:r>
              <a:rPr lang="es-AR" dirty="0" smtClean="0"/>
              <a:t>Crecimiento de PCs</a:t>
            </a:r>
          </a:p>
          <a:p>
            <a:pPr lvl="1"/>
            <a:endParaRPr lang="es-AR" dirty="0" smtClean="0"/>
          </a:p>
          <a:p>
            <a:pPr lvl="1"/>
            <a:r>
              <a:rPr lang="es-AR" dirty="0" smtClean="0"/>
              <a:t>                 - Aumento de Ancho de Banda</a:t>
            </a:r>
          </a:p>
          <a:p>
            <a:pPr lvl="1"/>
            <a:endParaRPr lang="es-AR" dirty="0" smtClean="0"/>
          </a:p>
          <a:p>
            <a:pPr lvl="1"/>
            <a:r>
              <a:rPr lang="es-AR" dirty="0" smtClean="0"/>
              <a:t> Crecimiento de </a:t>
            </a:r>
            <a:r>
              <a:rPr lang="es-AR" dirty="0" err="1" smtClean="0"/>
              <a:t>Hw</a:t>
            </a:r>
            <a:r>
              <a:rPr lang="es-AR" dirty="0" smtClean="0"/>
              <a:t> de Red y migración a Cisco </a:t>
            </a:r>
          </a:p>
          <a:p>
            <a:pPr lvl="1"/>
            <a:endParaRPr lang="es-AR" dirty="0" smtClean="0"/>
          </a:p>
          <a:p>
            <a:pPr lvl="1"/>
            <a:r>
              <a:rPr lang="es-AR" dirty="0" smtClean="0"/>
              <a:t>Aumento de Servicios</a:t>
            </a:r>
          </a:p>
          <a:p>
            <a:pPr lvl="1"/>
            <a:endParaRPr lang="es-AR" dirty="0" smtClean="0"/>
          </a:p>
          <a:p>
            <a:pPr lvl="1"/>
            <a:r>
              <a:rPr lang="es-AR" dirty="0" smtClean="0"/>
              <a:t>Redes </a:t>
            </a:r>
            <a:r>
              <a:rPr lang="es-AR" dirty="0" err="1" smtClean="0"/>
              <a:t>WiFi</a:t>
            </a:r>
            <a:r>
              <a:rPr lang="es-AR" dirty="0" smtClean="0"/>
              <a:t>  </a:t>
            </a:r>
            <a:endParaRPr lang="es-AR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15840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2033614" cy="145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714884"/>
            <a:ext cx="1714480" cy="11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26" y="2857496"/>
            <a:ext cx="1643074" cy="1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714884"/>
            <a:ext cx="1857388" cy="12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86281"/>
          </a:xfrm>
          <a:noFill/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s-AR" sz="2600" dirty="0" smtClean="0"/>
              <a:t>Sistemas Operativos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Sistemas Administrativos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Internet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Correo Institucional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Intranet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Almacenamiento  Masivos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Impresoras en red</a:t>
            </a:r>
          </a:p>
          <a:p>
            <a:pPr>
              <a:spcAft>
                <a:spcPts val="600"/>
              </a:spcAft>
            </a:pPr>
            <a:r>
              <a:rPr lang="es-AR" sz="2600" dirty="0" smtClean="0"/>
              <a:t>Tarjeteros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3" name="12 Imagen" descr="Intr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1368152" cy="706524"/>
          </a:xfrm>
          <a:prstGeom prst="rect">
            <a:avLst/>
          </a:prstGeom>
        </p:spPr>
      </p:pic>
      <p:pic>
        <p:nvPicPr>
          <p:cNvPr id="12" name="11 Imagen" descr="Web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786058"/>
            <a:ext cx="648072" cy="717962"/>
          </a:xfrm>
          <a:prstGeom prst="rect">
            <a:avLst/>
          </a:prstGeom>
        </p:spPr>
      </p:pic>
      <p:pic>
        <p:nvPicPr>
          <p:cNvPr id="11" name="10 Imagen" descr="LifeSize VideoConfer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3786190"/>
            <a:ext cx="1785918" cy="1190612"/>
          </a:xfrm>
          <a:prstGeom prst="rect">
            <a:avLst/>
          </a:prstGeom>
        </p:spPr>
      </p:pic>
      <p:pic>
        <p:nvPicPr>
          <p:cNvPr id="10" name="9 Imagen" descr="Sensores 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5357826"/>
            <a:ext cx="1221940" cy="940321"/>
          </a:xfrm>
          <a:prstGeom prst="rect">
            <a:avLst/>
          </a:prstGeom>
        </p:spPr>
      </p:pic>
      <p:pic>
        <p:nvPicPr>
          <p:cNvPr id="9" name="8 Imagen" descr="Camara I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786058"/>
            <a:ext cx="1382928" cy="1004887"/>
          </a:xfrm>
          <a:prstGeom prst="rect">
            <a:avLst/>
          </a:prstGeom>
        </p:spPr>
      </p:pic>
      <p:pic>
        <p:nvPicPr>
          <p:cNvPr id="8" name="7 Imagen" descr="Telefono IP N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1643050"/>
            <a:ext cx="1594814" cy="10166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Servicios sobre la Red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4040188" cy="639762"/>
          </a:xfrm>
        </p:spPr>
        <p:txBody>
          <a:bodyPr/>
          <a:lstStyle/>
          <a:p>
            <a:pPr algn="ctr"/>
            <a:r>
              <a:rPr lang="es-AR" dirty="0" smtClean="0"/>
              <a:t>Actuales</a:t>
            </a: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pPr algn="ctr"/>
            <a:r>
              <a:rPr lang="es-AR" dirty="0" smtClean="0"/>
              <a:t>Proyectados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786314" y="1928802"/>
            <a:ext cx="3815407" cy="4165602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 smtClean="0"/>
              <a:t>Telefonía IP</a:t>
            </a:r>
          </a:p>
          <a:p>
            <a:endParaRPr lang="es-AR" dirty="0" smtClean="0"/>
          </a:p>
          <a:p>
            <a:r>
              <a:rPr lang="es-AR" sz="2600" dirty="0" smtClean="0"/>
              <a:t>CCTV (Analógicas e IP)</a:t>
            </a:r>
          </a:p>
          <a:p>
            <a:endParaRPr lang="es-AR" dirty="0" smtClean="0"/>
          </a:p>
          <a:p>
            <a:r>
              <a:rPr lang="es-AR" sz="2600" dirty="0" smtClean="0"/>
              <a:t>Video Conferencia</a:t>
            </a:r>
          </a:p>
          <a:p>
            <a:endParaRPr lang="es-AR" dirty="0" smtClean="0"/>
          </a:p>
          <a:p>
            <a:r>
              <a:rPr lang="es-AR" sz="2600" dirty="0" smtClean="0"/>
              <a:t>Radio Digital</a:t>
            </a:r>
          </a:p>
          <a:p>
            <a:endParaRPr lang="es-AR" dirty="0" smtClean="0"/>
          </a:p>
          <a:p>
            <a:r>
              <a:rPr lang="es-AR" sz="2600" dirty="0" smtClean="0"/>
              <a:t>Escritorios Virtuales</a:t>
            </a:r>
          </a:p>
          <a:p>
            <a:endParaRPr lang="es-AR" dirty="0" smtClean="0"/>
          </a:p>
          <a:p>
            <a:r>
              <a:rPr lang="es-AR" sz="2600" dirty="0" smtClean="0"/>
              <a:t>Sensores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4" name="13 Imagen" descr="RELOJ Tarjete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12452">
            <a:off x="3307033" y="5189052"/>
            <a:ext cx="541857" cy="95403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643983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30783"/>
            <a:ext cx="7772400" cy="1470025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Reingeniería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7992888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AR" sz="4900" b="1" u="sng" dirty="0" smtClean="0">
                <a:solidFill>
                  <a:schemeClr val="tx1"/>
                </a:solidFill>
              </a:rPr>
              <a:t>Por qué?</a:t>
            </a:r>
          </a:p>
          <a:p>
            <a:pPr>
              <a:buFont typeface="Arial" pitchFamily="34" charset="0"/>
              <a:buChar char="•"/>
            </a:pPr>
            <a:r>
              <a:rPr lang="es-AR" sz="4900" dirty="0" smtClean="0">
                <a:solidFill>
                  <a:schemeClr val="tx1"/>
                </a:solidFill>
              </a:rPr>
              <a:t>Problemas de performance.</a:t>
            </a:r>
          </a:p>
          <a:p>
            <a:pPr>
              <a:buFont typeface="Arial" pitchFamily="34" charset="0"/>
              <a:buChar char="•"/>
            </a:pPr>
            <a:r>
              <a:rPr lang="es-AR" sz="4900" dirty="0" smtClean="0">
                <a:solidFill>
                  <a:schemeClr val="tx1"/>
                </a:solidFill>
              </a:rPr>
              <a:t>Mejorar contingencia de la Red</a:t>
            </a:r>
          </a:p>
          <a:p>
            <a:pPr>
              <a:buFont typeface="Arial" pitchFamily="34" charset="0"/>
              <a:buChar char="•"/>
            </a:pPr>
            <a:endParaRPr lang="es-AR" sz="3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4900" dirty="0" smtClean="0">
                <a:solidFill>
                  <a:schemeClr val="tx1"/>
                </a:solidFill>
              </a:rPr>
              <a:t>Mayor ancho de banda y velocidad de transferencia</a:t>
            </a:r>
          </a:p>
          <a:p>
            <a:pPr>
              <a:buFont typeface="Arial" pitchFamily="34" charset="0"/>
              <a:buChar char="•"/>
            </a:pPr>
            <a:endParaRPr lang="es-AR" sz="45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AR" sz="45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AR" sz="45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AR" sz="4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4900" dirty="0" smtClean="0">
                <a:solidFill>
                  <a:schemeClr val="tx1"/>
                </a:solidFill>
              </a:rPr>
              <a:t>Incorporar Nuevos Servicios sobre la Red</a:t>
            </a:r>
          </a:p>
          <a:p>
            <a:pPr>
              <a:buFont typeface="Arial" pitchFamily="34" charset="0"/>
              <a:buChar char="•"/>
            </a:pPr>
            <a:r>
              <a:rPr lang="es-AR" sz="4900" dirty="0" smtClean="0">
                <a:solidFill>
                  <a:schemeClr val="tx1"/>
                </a:solidFill>
              </a:rPr>
              <a:t> Mejorar la Gestión y Soporte de la Red</a:t>
            </a:r>
          </a:p>
          <a:p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s://encrypted-tbn2.gstatic.com/images?q=tbn:ANd9GcRb3Jq03xuB71Q0Q7iBy8rHFD5adYwgJuJEBRCRyA4e_WwBQI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592" y="1124744"/>
            <a:ext cx="2186880" cy="16828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Reingeniería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42910" y="1785926"/>
            <a:ext cx="7653536" cy="4277071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Tender nuevos </a:t>
            </a:r>
            <a:r>
              <a:rPr lang="es-AR" u="sng" dirty="0" smtClean="0"/>
              <a:t>enlaces de FO </a:t>
            </a:r>
            <a:r>
              <a:rPr lang="es-AR" dirty="0" smtClean="0"/>
              <a:t>de los Edificios Centrales al resto de los edificios del complejo, capaces de </a:t>
            </a:r>
            <a:r>
              <a:rPr lang="es-AR" u="sng" dirty="0" smtClean="0"/>
              <a:t>soportar 10 GE </a:t>
            </a:r>
          </a:p>
          <a:p>
            <a:endParaRPr lang="es-AR" dirty="0" smtClean="0"/>
          </a:p>
          <a:p>
            <a:r>
              <a:rPr lang="es-AR" dirty="0" smtClean="0"/>
              <a:t>Implementar un </a:t>
            </a:r>
            <a:r>
              <a:rPr lang="es-AR" u="sng" dirty="0" smtClean="0"/>
              <a:t>Diseño Jerárquico en 3 capas</a:t>
            </a:r>
            <a:r>
              <a:rPr lang="es-AR" dirty="0" smtClean="0"/>
              <a:t>:</a:t>
            </a:r>
          </a:p>
          <a:p>
            <a:pPr lvl="1"/>
            <a:r>
              <a:rPr lang="es-AR" dirty="0" smtClean="0"/>
              <a:t>Definir un </a:t>
            </a:r>
            <a:r>
              <a:rPr lang="es-AR" b="1" dirty="0" smtClean="0"/>
              <a:t>CORE</a:t>
            </a:r>
            <a:r>
              <a:rPr lang="es-AR" dirty="0" smtClean="0"/>
              <a:t> de la Red con equipos de alta performance y caminos redundantes</a:t>
            </a:r>
          </a:p>
          <a:p>
            <a:pPr lvl="1"/>
            <a:r>
              <a:rPr lang="es-AR" dirty="0" smtClean="0"/>
              <a:t>Implementar  la </a:t>
            </a:r>
            <a:r>
              <a:rPr lang="es-AR" b="1" dirty="0" smtClean="0"/>
              <a:t>DISTRIBUCION</a:t>
            </a:r>
            <a:r>
              <a:rPr lang="es-AR" dirty="0" smtClean="0"/>
              <a:t> a los Edificio del Complejo con equipos de mediano porte</a:t>
            </a:r>
          </a:p>
          <a:p>
            <a:pPr lvl="1"/>
            <a:r>
              <a:rPr lang="es-AR" dirty="0" smtClean="0"/>
              <a:t>Implementar el </a:t>
            </a:r>
            <a:r>
              <a:rPr lang="es-AR" b="1" dirty="0" smtClean="0"/>
              <a:t>ACCESO</a:t>
            </a:r>
            <a:r>
              <a:rPr lang="es-AR" dirty="0" smtClean="0"/>
              <a:t> a la red para la conexión final de usuarios</a:t>
            </a:r>
          </a:p>
        </p:txBody>
      </p:sp>
      <p:sp>
        <p:nvSpPr>
          <p:cNvPr id="8" name="8 Marcador de texto"/>
          <p:cNvSpPr txBox="1">
            <a:spLocks/>
          </p:cNvSpPr>
          <p:nvPr/>
        </p:nvSpPr>
        <p:spPr>
          <a:xfrm>
            <a:off x="467544" y="1196752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400" b="1" dirty="0" smtClean="0"/>
              <a:t>Principales aspectos del Re-diseño (1)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oconjobic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6276</TotalTime>
  <Words>561</Words>
  <Application>Microsoft Office PowerPoint</Application>
  <PresentationFormat>Presentación en pantalla (4:3)</PresentationFormat>
  <Paragraphs>148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FondoconjobicCO</vt:lpstr>
      <vt:lpstr>Reingeniería  en la Red de Datos de  C.T.M. Salto Grande  Área Informática y Comunicaciones (AICO) Unidad Comunicaciones  Concordia 07 de Noviembre de 2013 </vt:lpstr>
      <vt:lpstr>Diapositiva 2</vt:lpstr>
      <vt:lpstr>Diapositiva 3</vt:lpstr>
      <vt:lpstr>Dispersión Geográfica del Complejo </vt:lpstr>
      <vt:lpstr>Historia y Evolución</vt:lpstr>
      <vt:lpstr>Historia y Evolución</vt:lpstr>
      <vt:lpstr>Servicios sobre la Red</vt:lpstr>
      <vt:lpstr>Reingeniería</vt:lpstr>
      <vt:lpstr>Reingeniería</vt:lpstr>
      <vt:lpstr>Diseño Jerárquico en 3 capas</vt:lpstr>
      <vt:lpstr>Reingeniería</vt:lpstr>
      <vt:lpstr>Diapositiva 12</vt:lpstr>
      <vt:lpstr>Reingeniería</vt:lpstr>
      <vt:lpstr>Reingeniería</vt:lpstr>
      <vt:lpstr>Reingeniería</vt:lpstr>
      <vt:lpstr>Reingeniería</vt:lpstr>
      <vt:lpstr>Reingeniería</vt:lpstr>
      <vt:lpstr>Evolución del Proyecto</vt:lpstr>
      <vt:lpstr>Conclusiones</vt:lpstr>
      <vt:lpstr>Preguntas?</vt:lpstr>
      <vt:lpstr>Muchas Gracias por su Atención!!!!        Ing. Gabriela Corrales Lic. Claudio Scattone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Grandes Temas</dc:title>
  <dc:creator>Claudio Scattone</dc:creator>
  <cp:lastModifiedBy>scattonec</cp:lastModifiedBy>
  <cp:revision>311</cp:revision>
  <dcterms:created xsi:type="dcterms:W3CDTF">2013-10-28T15:17:46Z</dcterms:created>
  <dcterms:modified xsi:type="dcterms:W3CDTF">2013-11-07T09:39:47Z</dcterms:modified>
</cp:coreProperties>
</file>