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3" r:id="rId3"/>
    <p:sldId id="289" r:id="rId4"/>
    <p:sldId id="292" r:id="rId5"/>
    <p:sldId id="290" r:id="rId6"/>
    <p:sldId id="294" r:id="rId7"/>
    <p:sldId id="295" r:id="rId8"/>
    <p:sldId id="293" r:id="rId9"/>
    <p:sldId id="296" r:id="rId10"/>
    <p:sldId id="299" r:id="rId11"/>
    <p:sldId id="297" r:id="rId12"/>
    <p:sldId id="287" r:id="rId13"/>
    <p:sldId id="29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D8FF"/>
    <a:srgbClr val="20388F"/>
    <a:srgbClr val="00A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48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24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C0934-9345-49DA-8586-4EF46508AE10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98913-2211-4737-A06D-A8C7DE7DA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08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04BF4-356D-40FB-B08F-A9DAED14D85D}" type="slidenum">
              <a:rPr lang="en-US"/>
              <a:pPr/>
              <a:t>2</a:t>
            </a:fld>
            <a:endParaRPr lang="en-US"/>
          </a:p>
        </p:txBody>
      </p:sp>
      <p:sp>
        <p:nvSpPr>
          <p:cNvPr id="675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3852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04BF4-356D-40FB-B08F-A9DAED14D85D}" type="slidenum">
              <a:rPr lang="en-US"/>
              <a:pPr/>
              <a:t>11</a:t>
            </a:fld>
            <a:endParaRPr lang="en-US"/>
          </a:p>
        </p:txBody>
      </p:sp>
      <p:sp>
        <p:nvSpPr>
          <p:cNvPr id="675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8603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04BF4-356D-40FB-B08F-A9DAED14D85D}" type="slidenum">
              <a:rPr lang="en-US"/>
              <a:pPr/>
              <a:t>3</a:t>
            </a:fld>
            <a:endParaRPr lang="en-US"/>
          </a:p>
        </p:txBody>
      </p:sp>
      <p:sp>
        <p:nvSpPr>
          <p:cNvPr id="675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0899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04BF4-356D-40FB-B08F-A9DAED14D85D}" type="slidenum">
              <a:rPr lang="en-US"/>
              <a:pPr/>
              <a:t>4</a:t>
            </a:fld>
            <a:endParaRPr lang="en-US"/>
          </a:p>
        </p:txBody>
      </p:sp>
      <p:sp>
        <p:nvSpPr>
          <p:cNvPr id="675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368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04BF4-356D-40FB-B08F-A9DAED14D85D}" type="slidenum">
              <a:rPr lang="en-US"/>
              <a:pPr/>
              <a:t>5</a:t>
            </a:fld>
            <a:endParaRPr lang="en-US"/>
          </a:p>
        </p:txBody>
      </p:sp>
      <p:sp>
        <p:nvSpPr>
          <p:cNvPr id="675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8046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04BF4-356D-40FB-B08F-A9DAED14D85D}" type="slidenum">
              <a:rPr lang="en-US"/>
              <a:pPr/>
              <a:t>6</a:t>
            </a:fld>
            <a:endParaRPr lang="en-US"/>
          </a:p>
        </p:txBody>
      </p:sp>
      <p:sp>
        <p:nvSpPr>
          <p:cNvPr id="675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7278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04BF4-356D-40FB-B08F-A9DAED14D85D}" type="slidenum">
              <a:rPr lang="en-US"/>
              <a:pPr/>
              <a:t>7</a:t>
            </a:fld>
            <a:endParaRPr lang="en-US"/>
          </a:p>
        </p:txBody>
      </p:sp>
      <p:sp>
        <p:nvSpPr>
          <p:cNvPr id="675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2349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04BF4-356D-40FB-B08F-A9DAED14D85D}" type="slidenum">
              <a:rPr lang="en-US"/>
              <a:pPr/>
              <a:t>8</a:t>
            </a:fld>
            <a:endParaRPr lang="en-US"/>
          </a:p>
        </p:txBody>
      </p:sp>
      <p:sp>
        <p:nvSpPr>
          <p:cNvPr id="675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3507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04BF4-356D-40FB-B08F-A9DAED14D85D}" type="slidenum">
              <a:rPr lang="en-US"/>
              <a:pPr/>
              <a:t>9</a:t>
            </a:fld>
            <a:endParaRPr lang="en-US"/>
          </a:p>
        </p:txBody>
      </p:sp>
      <p:sp>
        <p:nvSpPr>
          <p:cNvPr id="675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4199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04BF4-356D-40FB-B08F-A9DAED14D85D}" type="slidenum">
              <a:rPr lang="en-US"/>
              <a:pPr/>
              <a:t>10</a:t>
            </a:fld>
            <a:endParaRPr lang="en-US"/>
          </a:p>
        </p:txBody>
      </p:sp>
      <p:sp>
        <p:nvSpPr>
          <p:cNvPr id="675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453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3"/>
          <p:cNvSpPr/>
          <p:nvPr userDrawn="1"/>
        </p:nvSpPr>
        <p:spPr>
          <a:xfrm>
            <a:off x="5079565" y="0"/>
            <a:ext cx="4080114" cy="6858000"/>
          </a:xfrm>
          <a:custGeom>
            <a:avLst/>
            <a:gdLst/>
            <a:ahLst/>
            <a:cxnLst/>
            <a:rect l="l" t="t" r="r" b="b"/>
            <a:pathLst>
              <a:path w="2793026" h="847343">
                <a:moveTo>
                  <a:pt x="781938" y="0"/>
                </a:moveTo>
                <a:lnTo>
                  <a:pt x="2793026" y="0"/>
                </a:lnTo>
                <a:lnTo>
                  <a:pt x="2793026" y="847343"/>
                </a:lnTo>
                <a:lnTo>
                  <a:pt x="0" y="847343"/>
                </a:lnTo>
                <a:lnTo>
                  <a:pt x="3677" y="830318"/>
                </a:lnTo>
                <a:cubicBezTo>
                  <a:pt x="91968" y="525433"/>
                  <a:pt x="326995" y="258317"/>
                  <a:pt x="654341" y="67422"/>
                </a:cubicBezTo>
                <a:close/>
              </a:path>
            </a:pathLst>
          </a:custGeom>
          <a:gradFill>
            <a:gsLst>
              <a:gs pos="0">
                <a:srgbClr val="20388F"/>
              </a:gs>
              <a:gs pos="100000">
                <a:srgbClr val="00ADEF"/>
              </a:gs>
            </a:gsLst>
            <a:lin ang="960000" scaled="0"/>
          </a:gradFill>
          <a:ln>
            <a:noFill/>
          </a:ln>
          <a:effectLst>
            <a:innerShdw blurRad="117475" dist="63500" dir="11100000">
              <a:prstClr val="black">
                <a:alpha val="41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9"/>
          <p:cNvSpPr>
            <a:spLocks/>
          </p:cNvSpPr>
          <p:nvPr userDrawn="1"/>
        </p:nvSpPr>
        <p:spPr bwMode="auto">
          <a:xfrm>
            <a:off x="0" y="0"/>
            <a:ext cx="6715125" cy="6858000"/>
          </a:xfrm>
          <a:custGeom>
            <a:avLst/>
            <a:gdLst>
              <a:gd name="T0" fmla="*/ 0 w 6715060"/>
              <a:gd name="T1" fmla="*/ 0 h 6858000"/>
              <a:gd name="T2" fmla="*/ 6715125 w 6715060"/>
              <a:gd name="T3" fmla="*/ 0 h 6858000"/>
              <a:gd name="T4" fmla="*/ 6685544 w 6715060"/>
              <a:gd name="T5" fmla="*/ 72649 h 6858000"/>
              <a:gd name="T6" fmla="*/ 5406306 w 6715060"/>
              <a:gd name="T7" fmla="*/ 6858000 h 6858000"/>
              <a:gd name="T8" fmla="*/ 0 w 6715060"/>
              <a:gd name="T9" fmla="*/ 6858000 h 6858000"/>
              <a:gd name="T10" fmla="*/ 0 w 6715060"/>
              <a:gd name="T11" fmla="*/ 0 h 6858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715060" h="6858000">
                <a:moveTo>
                  <a:pt x="0" y="0"/>
                </a:moveTo>
                <a:lnTo>
                  <a:pt x="6715060" y="0"/>
                </a:lnTo>
                <a:lnTo>
                  <a:pt x="6685479" y="72649"/>
                </a:lnTo>
                <a:cubicBezTo>
                  <a:pt x="5859821" y="2173635"/>
                  <a:pt x="5406254" y="4462669"/>
                  <a:pt x="5406254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22250" dist="38100" dir="839986" sx="100999" sy="100999" algn="tl" rotWithShape="0">
              <a:srgbClr val="000000">
                <a:alpha val="42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33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638" y="384005"/>
            <a:ext cx="3977196" cy="95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62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-9526" y="6546074"/>
            <a:ext cx="9153525" cy="330067"/>
          </a:xfrm>
          <a:prstGeom prst="rect">
            <a:avLst/>
          </a:prstGeom>
          <a:gradFill rotWithShape="1">
            <a:gsLst>
              <a:gs pos="0">
                <a:srgbClr val="20388F"/>
              </a:gs>
              <a:gs pos="100000">
                <a:srgbClr val="00ADEF"/>
              </a:gs>
            </a:gsLst>
            <a:lin ang="960000"/>
          </a:gra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-9525" y="847725"/>
            <a:ext cx="9153525" cy="5698349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22"/>
          <p:cNvSpPr txBox="1">
            <a:spLocks noChangeArrowheads="1"/>
          </p:cNvSpPr>
          <p:nvPr userDrawn="1"/>
        </p:nvSpPr>
        <p:spPr bwMode="auto">
          <a:xfrm>
            <a:off x="6608763" y="6564217"/>
            <a:ext cx="237331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100" dirty="0" err="1" smtClean="0">
                <a:solidFill>
                  <a:schemeClr val="bg1"/>
                </a:solidFill>
              </a:rPr>
              <a:t>www.commlogik.com</a:t>
            </a:r>
            <a:endParaRPr lang="en-US" sz="11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82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048000" y="6629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85EE1-4616-D844-9275-A58424A73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0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048000" y="6629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C21BC-70C6-3541-8AA1-ECB4ED74B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8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048000" y="6629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ACE39-940F-A142-995D-51EBB1F64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17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898071"/>
          </a:xfrm>
          <a:prstGeom prst="rect">
            <a:avLst/>
          </a:prstGeom>
          <a:gradFill flip="none" rotWithShape="1">
            <a:gsLst>
              <a:gs pos="0">
                <a:srgbClr val="00ADEF"/>
              </a:gs>
              <a:gs pos="75000">
                <a:srgbClr val="20388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71" y="248360"/>
            <a:ext cx="1861002" cy="445569"/>
          </a:xfrm>
          <a:prstGeom prst="rect">
            <a:avLst/>
          </a:prstGeom>
        </p:spPr>
      </p:pic>
      <p:sp>
        <p:nvSpPr>
          <p:cNvPr id="31" name="Content Placeholder 2"/>
          <p:cNvSpPr txBox="1">
            <a:spLocks/>
          </p:cNvSpPr>
          <p:nvPr userDrawn="1"/>
        </p:nvSpPr>
        <p:spPr>
          <a:xfrm>
            <a:off x="457200" y="1430867"/>
            <a:ext cx="8229600" cy="46952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20388F"/>
                </a:solidFill>
                <a:latin typeface="Aller"/>
                <a:ea typeface="+mn-ea"/>
                <a:cs typeface="Alle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00ADEF"/>
                </a:solidFill>
                <a:latin typeface="Aller"/>
                <a:ea typeface="+mn-ea"/>
                <a:cs typeface="Alle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ller"/>
                <a:ea typeface="+mn-ea"/>
                <a:cs typeface="Alle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>
                    <a:lumMod val="50000"/>
                  </a:schemeClr>
                </a:solidFill>
                <a:latin typeface="Aller"/>
                <a:ea typeface="+mn-ea"/>
                <a:cs typeface="Alle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>
                    <a:lumMod val="50000"/>
                  </a:schemeClr>
                </a:solidFill>
                <a:latin typeface="Aller"/>
                <a:ea typeface="+mn-ea"/>
                <a:cs typeface="Alle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9526" y="6546074"/>
            <a:ext cx="9153525" cy="330067"/>
          </a:xfrm>
          <a:prstGeom prst="rect">
            <a:avLst/>
          </a:prstGeom>
          <a:gradFill rotWithShape="1">
            <a:gsLst>
              <a:gs pos="0">
                <a:srgbClr val="20388F"/>
              </a:gs>
              <a:gs pos="100000">
                <a:srgbClr val="00ADEF"/>
              </a:gs>
            </a:gsLst>
            <a:lin ang="960000"/>
          </a:gra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22"/>
          <p:cNvSpPr txBox="1">
            <a:spLocks noChangeArrowheads="1"/>
          </p:cNvSpPr>
          <p:nvPr userDrawn="1"/>
        </p:nvSpPr>
        <p:spPr bwMode="auto">
          <a:xfrm>
            <a:off x="6608763" y="6564217"/>
            <a:ext cx="237331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100" dirty="0" err="1" smtClean="0">
                <a:solidFill>
                  <a:schemeClr val="bg1"/>
                </a:solidFill>
                <a:latin typeface="Aller"/>
                <a:cs typeface="Aller"/>
              </a:rPr>
              <a:t>www.commlogik.com</a:t>
            </a:r>
            <a:endParaRPr lang="en-US" sz="1100" dirty="0" smtClean="0">
              <a:solidFill>
                <a:schemeClr val="bg1"/>
              </a:solidFill>
              <a:latin typeface="Aller"/>
              <a:cs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368427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5762086" y="6290532"/>
            <a:ext cx="3163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400" dirty="0" smtClean="0">
                <a:solidFill>
                  <a:schemeClr val="bg1"/>
                </a:solidFill>
                <a:latin typeface="Tahoma"/>
                <a:cs typeface="Tahoma"/>
              </a:rPr>
              <a:t>07 de </a:t>
            </a:r>
            <a:r>
              <a:rPr lang="en-US" sz="1400" dirty="0" err="1" smtClean="0">
                <a:solidFill>
                  <a:schemeClr val="bg1"/>
                </a:solidFill>
                <a:latin typeface="Tahoma"/>
                <a:cs typeface="Tahoma"/>
              </a:rPr>
              <a:t>Noviembre</a:t>
            </a:r>
            <a:r>
              <a:rPr lang="en-US" sz="1400" dirty="0" smtClean="0">
                <a:solidFill>
                  <a:schemeClr val="bg1"/>
                </a:solidFill>
                <a:latin typeface="Tahoma"/>
                <a:cs typeface="Tahoma"/>
              </a:rPr>
              <a:t> 2013</a:t>
            </a:r>
            <a:endParaRPr lang="en-US" sz="14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" y="3065636"/>
            <a:ext cx="5270161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20388F"/>
                </a:solidFill>
                <a:latin typeface="Tahoma"/>
                <a:cs typeface="Tahoma"/>
              </a:rPr>
              <a:t>Soluciones telefónicas </a:t>
            </a:r>
            <a:r>
              <a:rPr lang="es-ES" sz="3600" b="1" dirty="0" err="1" smtClean="0">
                <a:solidFill>
                  <a:srgbClr val="20388F"/>
                </a:solidFill>
                <a:latin typeface="Tahoma"/>
                <a:cs typeface="Tahoma"/>
              </a:rPr>
              <a:t>VoIP</a:t>
            </a:r>
            <a:r>
              <a:rPr lang="es-ES" sz="3600" b="1" dirty="0" smtClean="0">
                <a:solidFill>
                  <a:srgbClr val="20388F"/>
                </a:solidFill>
                <a:latin typeface="Tahoma"/>
                <a:cs typeface="Tahoma"/>
              </a:rPr>
              <a:t> integradas para PYMES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/>
            </a:r>
            <a:b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</a:br>
            <a:endParaRPr lang="es-ES" sz="3600" b="1" dirty="0">
              <a:solidFill>
                <a:srgbClr val="00ADE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4393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1"/>
          <p:cNvSpPr txBox="1">
            <a:spLocks/>
          </p:cNvSpPr>
          <p:nvPr/>
        </p:nvSpPr>
        <p:spPr>
          <a:xfrm>
            <a:off x="457200" y="147644"/>
            <a:ext cx="5931390" cy="6307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dirty="0" smtClean="0">
                <a:solidFill>
                  <a:schemeClr val="bg1"/>
                </a:solidFill>
                <a:latin typeface="Tahoma"/>
                <a:cs typeface="Tahoma"/>
              </a:rPr>
              <a:t>¿ Qué más necesito?</a:t>
            </a:r>
            <a:endParaRPr lang="es-MX" sz="28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989" y="1430162"/>
            <a:ext cx="47805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 err="1" smtClean="0">
                <a:solidFill>
                  <a:srgbClr val="20388F"/>
                </a:solidFill>
              </a:rPr>
              <a:t>Telefónos</a:t>
            </a:r>
            <a:endParaRPr lang="es-AR" b="1" dirty="0" smtClean="0">
              <a:solidFill>
                <a:srgbClr val="20388F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rgbClr val="20388F"/>
                </a:solidFill>
              </a:rPr>
              <a:t>Analógicos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rgbClr val="20388F"/>
                </a:solidFill>
              </a:rPr>
              <a:t>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rgbClr val="20388F"/>
                </a:solidFill>
              </a:rPr>
              <a:t>Video teléfonos</a:t>
            </a:r>
            <a:endParaRPr lang="es-AR" b="1" dirty="0">
              <a:solidFill>
                <a:srgbClr val="20388F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rgbClr val="20388F"/>
                </a:solidFill>
              </a:rPr>
              <a:t>De conferencia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AR" b="1" dirty="0">
              <a:solidFill>
                <a:srgbClr val="20388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rgbClr val="20388F"/>
                </a:solidFill>
              </a:rPr>
              <a:t>Gateways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rgbClr val="20388F"/>
                </a:solidFill>
              </a:rPr>
              <a:t>FXS / FXO / Digitales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b="1" dirty="0" err="1" smtClean="0">
                <a:solidFill>
                  <a:srgbClr val="20388F"/>
                </a:solidFill>
              </a:rPr>
              <a:t>ATA’s</a:t>
            </a:r>
            <a:endParaRPr lang="es-AR" b="1" dirty="0" smtClean="0">
              <a:solidFill>
                <a:srgbClr val="20388F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rgbClr val="20388F"/>
                </a:solidFill>
              </a:rPr>
              <a:t>Celulares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b="1" dirty="0" smtClean="0">
              <a:solidFill>
                <a:srgbClr val="20388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rgbClr val="20388F"/>
                </a:solidFill>
              </a:rPr>
              <a:t>Sistemas de video conferencia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rgbClr val="20388F"/>
                </a:solidFill>
              </a:rPr>
              <a:t>Desktop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rgbClr val="20388F"/>
                </a:solidFill>
              </a:rPr>
              <a:t>De sala</a:t>
            </a:r>
            <a:endParaRPr lang="es-AR" b="1" dirty="0">
              <a:solidFill>
                <a:srgbClr val="20388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154" y="3762138"/>
            <a:ext cx="2017951" cy="719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541" y="1430162"/>
            <a:ext cx="5255207" cy="14936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154" y="5255787"/>
            <a:ext cx="2895851" cy="810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0675" y="2970031"/>
            <a:ext cx="2561541" cy="1584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1316" y="4679054"/>
            <a:ext cx="1872925" cy="16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7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1"/>
          <p:cNvSpPr txBox="1">
            <a:spLocks/>
          </p:cNvSpPr>
          <p:nvPr/>
        </p:nvSpPr>
        <p:spPr>
          <a:xfrm>
            <a:off x="457200" y="147644"/>
            <a:ext cx="5931390" cy="6307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dirty="0" smtClean="0">
                <a:solidFill>
                  <a:schemeClr val="bg1"/>
                </a:solidFill>
                <a:latin typeface="Tahoma"/>
                <a:cs typeface="Tahoma"/>
              </a:rPr>
              <a:t>FAQ</a:t>
            </a:r>
            <a:endParaRPr lang="es-MX" sz="28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9000"/>
                    </a14:imgEffect>
                    <a14:imgEffect>
                      <a14:colorTemperature colorTemp="11200"/>
                    </a14:imgEffect>
                    <a14:imgEffect>
                      <a14:saturation sat="9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475" y="906379"/>
            <a:ext cx="7463588" cy="5597691"/>
          </a:xfrm>
          <a:prstGeom prst="rect">
            <a:avLst/>
          </a:prstGeom>
          <a:effectLst>
            <a:glow rad="127000">
              <a:srgbClr val="FFFF00">
                <a:alpha val="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836696" y="906379"/>
            <a:ext cx="28073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6600" b="1" dirty="0" err="1" smtClean="0">
                <a:solidFill>
                  <a:srgbClr val="FF0000"/>
                </a:solidFill>
              </a:rPr>
              <a:t>Siiiii</a:t>
            </a:r>
            <a:endParaRPr lang="es-AR" sz="66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6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529040"/>
            <a:ext cx="413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rgbClr val="20388F"/>
                </a:solidFill>
              </a:rPr>
              <a:t>Pero…., ¡si al fin y al cabo son una PC!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b="1" dirty="0">
              <a:solidFill>
                <a:srgbClr val="20388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4505" y="2343283"/>
            <a:ext cx="3729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rgbClr val="FF0000"/>
                </a:solidFill>
              </a:rPr>
              <a:t>Son una PC corriendo Linux, que es UNIX y además corriendo una aplicación específica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199" y="3643563"/>
            <a:ext cx="397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rgbClr val="20388F"/>
                </a:solidFill>
              </a:rPr>
              <a:t>¿ 	Qué ventajas me da frente a mi venerable Nortel,  Panasonic, NEC?</a:t>
            </a:r>
            <a:endParaRPr lang="es-AR" b="1" dirty="0">
              <a:solidFill>
                <a:srgbClr val="20388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4504" y="3371387"/>
            <a:ext cx="4275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rgbClr val="FF0000"/>
                </a:solidFill>
              </a:rPr>
              <a:t>Baja inversión inicial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rgbClr val="FF0000"/>
                </a:solidFill>
              </a:rPr>
              <a:t>Bajo costo de mantenimiento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rgbClr val="FF0000"/>
                </a:solidFill>
              </a:rPr>
              <a:t>Gestión simple para el personal de 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rgbClr val="FF0000"/>
                </a:solidFill>
              </a:rPr>
              <a:t>Multiplicidad de proveedores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rgbClr val="FF0000"/>
                </a:solidFill>
              </a:rPr>
              <a:t>Ahorro de costos de comunicaciones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rgbClr val="FF0000"/>
                </a:solidFill>
              </a:rPr>
              <a:t>Todas las ventajas de la telefonía IP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326524"/>
            <a:ext cx="3729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rgbClr val="20388F"/>
                </a:solidFill>
              </a:rPr>
              <a:t>¿Son confiables los </a:t>
            </a:r>
            <a:r>
              <a:rPr lang="es-AR" b="1" dirty="0" err="1" smtClean="0">
                <a:solidFill>
                  <a:srgbClr val="20388F"/>
                </a:solidFill>
              </a:rPr>
              <a:t>appliances</a:t>
            </a:r>
            <a:r>
              <a:rPr lang="es-AR" b="1" dirty="0" smtClean="0">
                <a:solidFill>
                  <a:srgbClr val="20388F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b="1" dirty="0">
              <a:solidFill>
                <a:srgbClr val="20388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198" y="5191626"/>
            <a:ext cx="3970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rgbClr val="20388F"/>
                </a:solidFill>
              </a:rPr>
              <a:t>¿ 	Qué hago con mi PBX actual?</a:t>
            </a:r>
            <a:endParaRPr lang="es-AR" b="1" dirty="0">
              <a:solidFill>
                <a:srgbClr val="20388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36696" y="5193631"/>
            <a:ext cx="3729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 err="1" smtClean="0">
                <a:solidFill>
                  <a:srgbClr val="FF0000"/>
                </a:solidFill>
              </a:rPr>
              <a:t>Reemplazala</a:t>
            </a:r>
            <a:r>
              <a:rPr lang="es-AR" b="1" dirty="0" smtClean="0">
                <a:solidFill>
                  <a:srgbClr val="FF0000"/>
                </a:solidFill>
              </a:rPr>
              <a:t> o </a:t>
            </a:r>
            <a:r>
              <a:rPr lang="es-AR" b="1" dirty="0" err="1" smtClean="0">
                <a:solidFill>
                  <a:srgbClr val="FF0000"/>
                </a:solidFill>
              </a:rPr>
              <a:t>integrala</a:t>
            </a:r>
            <a:endParaRPr lang="es-AR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rgbClr val="FF0000"/>
                </a:solidFill>
              </a:rPr>
              <a:t>Pero no la hagas crecer!!!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0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0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952"/>
          <a:stretch/>
        </p:blipFill>
        <p:spPr>
          <a:xfrm>
            <a:off x="36577" y="1022009"/>
            <a:ext cx="8787383" cy="554339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6577" y="147644"/>
            <a:ext cx="6556247" cy="6307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dirty="0" smtClean="0">
                <a:solidFill>
                  <a:schemeClr val="bg1"/>
                </a:solidFill>
                <a:latin typeface="Tahoma"/>
                <a:cs typeface="Tahoma"/>
              </a:rPr>
              <a:t>Tengamos en cuenta antes de comprar</a:t>
            </a:r>
            <a:endParaRPr lang="es-MX" sz="28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3" name="Oval 2"/>
          <p:cNvSpPr/>
          <p:nvPr/>
        </p:nvSpPr>
        <p:spPr>
          <a:xfrm>
            <a:off x="0" y="1092815"/>
            <a:ext cx="9144000" cy="4890552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44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pensar</a:t>
            </a:r>
            <a:r>
              <a:rPr lang="en-US" sz="4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en-US" sz="44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Telefonía</a:t>
            </a:r>
            <a:r>
              <a:rPr lang="en-US" sz="4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Open Source</a:t>
            </a:r>
          </a:p>
          <a:p>
            <a:pPr algn="ctr"/>
            <a:endParaRPr lang="en-US" sz="4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Sino en </a:t>
            </a:r>
            <a:r>
              <a:rPr lang="en-US" sz="44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telefonía</a:t>
            </a:r>
            <a:endParaRPr lang="en-US" sz="4400" b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Open Minded</a:t>
            </a:r>
            <a:endParaRPr lang="en-US" sz="4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82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47644"/>
            <a:ext cx="5931390" cy="6307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smtClean="0">
                <a:solidFill>
                  <a:schemeClr val="bg1"/>
                </a:solidFill>
                <a:latin typeface="Tahoma"/>
                <a:cs typeface="Tahoma"/>
              </a:rPr>
              <a:t>¡Gracias por su atención!</a:t>
            </a:r>
            <a:endParaRPr lang="es-MX" sz="280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6724" y="3155181"/>
            <a:ext cx="5270161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600" b="1" dirty="0" smtClean="0">
                <a:solidFill>
                  <a:srgbClr val="20388F"/>
                </a:solidFill>
                <a:latin typeface="Tahoma"/>
                <a:cs typeface="Tahoma"/>
              </a:rPr>
              <a:t>Muchas gracias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4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6857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243578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es-MX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243578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es-MX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243578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es-MX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243578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es-MX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243578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es-MX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243578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es-MX"/>
          </a:p>
        </p:txBody>
      </p:sp>
      <p:sp>
        <p:nvSpPr>
          <p:cNvPr id="170" name="Title 1"/>
          <p:cNvSpPr txBox="1">
            <a:spLocks/>
          </p:cNvSpPr>
          <p:nvPr/>
        </p:nvSpPr>
        <p:spPr>
          <a:xfrm>
            <a:off x="457200" y="147644"/>
            <a:ext cx="5931390" cy="6307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dirty="0" smtClean="0">
                <a:solidFill>
                  <a:schemeClr val="bg1"/>
                </a:solidFill>
                <a:latin typeface="Tahoma"/>
                <a:cs typeface="Tahoma"/>
              </a:rPr>
              <a:t>La red telefónica</a:t>
            </a:r>
            <a:endParaRPr lang="es-MX" sz="28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44475" y="958453"/>
            <a:ext cx="8899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s-AR" b="1" dirty="0">
                <a:latin typeface="Arial" pitchFamily="34" charset="0"/>
                <a:cs typeface="Arial" pitchFamily="34" charset="0"/>
              </a:rPr>
              <a:t> Sin grandes cambios tecnológicos en los últimos 50 años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s-AR" b="1" dirty="0">
                <a:latin typeface="Arial" pitchFamily="34" charset="0"/>
                <a:cs typeface="Arial" pitchFamily="34" charset="0"/>
              </a:rPr>
              <a:t> Basada en estándares (pero no tanto)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s-AR" b="1" dirty="0">
                <a:latin typeface="Arial" pitchFamily="34" charset="0"/>
                <a:cs typeface="Arial" pitchFamily="34" charset="0"/>
              </a:rPr>
              <a:t> Paradigma de confiabilidad y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disponibilidad ( “la PC se cae, la central, no”)</a:t>
            </a:r>
            <a:endParaRPr lang="es-AR" b="1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s-AR" b="1" dirty="0">
                <a:latin typeface="Arial" pitchFamily="34" charset="0"/>
                <a:cs typeface="Arial" pitchFamily="34" charset="0"/>
              </a:rPr>
              <a:t> Multiplicidad de proveedores, cada uno con su tecnología propia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s-AR" b="1" dirty="0">
                <a:latin typeface="Arial" pitchFamily="34" charset="0"/>
                <a:cs typeface="Arial" pitchFamily="34" charset="0"/>
              </a:rPr>
              <a:t> Muy lenta renovación del parque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s-AR" b="1" dirty="0">
                <a:latin typeface="Arial" pitchFamily="34" charset="0"/>
                <a:cs typeface="Arial" pitchFamily="34" charset="0"/>
              </a:rPr>
              <a:t> Altos costos de recambio y mantenimiento (“proteja su inversión”)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s-AR" b="1" dirty="0">
                <a:latin typeface="Arial" pitchFamily="34" charset="0"/>
                <a:cs typeface="Arial" pitchFamily="34" charset="0"/>
              </a:rPr>
              <a:t>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Muy rica en prestaciones </a:t>
            </a:r>
            <a:r>
              <a:rPr lang="es-AR" b="1" dirty="0">
                <a:latin typeface="Arial" pitchFamily="34" charset="0"/>
                <a:cs typeface="Arial" pitchFamily="34" charset="0"/>
              </a:rPr>
              <a:t>que nadie usa</a:t>
            </a:r>
          </a:p>
        </p:txBody>
      </p:sp>
      <p:pic>
        <p:nvPicPr>
          <p:cNvPr id="13" name="Picture 1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9938" y="4280517"/>
            <a:ext cx="1624012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" name="Picture 5" descr="pabx3ex.jpg (48764 bytes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038600"/>
            <a:ext cx="2658835" cy="1981200"/>
          </a:xfrm>
          <a:prstGeom prst="rect">
            <a:avLst/>
          </a:prstGeom>
          <a:noFill/>
        </p:spPr>
      </p:pic>
      <p:pic>
        <p:nvPicPr>
          <p:cNvPr id="15" name="Picture 7" descr="http://web.ukonline.co.uk/freshwater/pictures/pabx3sw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038600"/>
            <a:ext cx="1905000" cy="1447800"/>
          </a:xfrm>
          <a:prstGeom prst="rect">
            <a:avLst/>
          </a:prstGeom>
          <a:noFill/>
        </p:spPr>
      </p:pic>
      <p:pic>
        <p:nvPicPr>
          <p:cNvPr id="16" name="Picture 17" descr="C:\Documents and Settings\SPerdicaro\My Documents\My Pictures\2541852333_a7de7e1f3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4038600"/>
            <a:ext cx="1780713" cy="1944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121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1"/>
          <p:cNvSpPr txBox="1">
            <a:spLocks/>
          </p:cNvSpPr>
          <p:nvPr/>
        </p:nvSpPr>
        <p:spPr>
          <a:xfrm>
            <a:off x="457200" y="147644"/>
            <a:ext cx="5931390" cy="6307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dirty="0" smtClean="0">
                <a:solidFill>
                  <a:schemeClr val="bg1"/>
                </a:solidFill>
                <a:latin typeface="Tahoma"/>
                <a:cs typeface="Tahoma"/>
              </a:rPr>
              <a:t>El fenómeno de la convergencia</a:t>
            </a:r>
            <a:endParaRPr lang="es-MX" sz="28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005" y="934601"/>
            <a:ext cx="8305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s-AR" sz="1400" dirty="0" smtClean="0">
                <a:latin typeface="Arial" pitchFamily="34" charset="0"/>
                <a:cs typeface="Arial" pitchFamily="34" charset="0"/>
              </a:rPr>
              <a:t>En los 90’ se inicia la gran expansión de la Computer </a:t>
            </a:r>
            <a:r>
              <a:rPr lang="es-AR" sz="1400" dirty="0" err="1" smtClean="0">
                <a:latin typeface="Arial" pitchFamily="34" charset="0"/>
                <a:cs typeface="Arial" pitchFamily="34" charset="0"/>
              </a:rPr>
              <a:t>Telephony</a:t>
            </a:r>
            <a:r>
              <a:rPr lang="es-AR" sz="1400" dirty="0" smtClean="0">
                <a:latin typeface="Arial" pitchFamily="34" charset="0"/>
                <a:cs typeface="Arial" pitchFamily="34" charset="0"/>
              </a:rPr>
              <a:t>, siendo su edad dorada del 95 al 2000 (IVR - Banca telefónica – </a:t>
            </a:r>
            <a:r>
              <a:rPr lang="es-AR" sz="1400" dirty="0" err="1" smtClean="0">
                <a:latin typeface="Arial" pitchFamily="34" charset="0"/>
                <a:cs typeface="Arial" pitchFamily="34" charset="0"/>
              </a:rPr>
              <a:t>calling</a:t>
            </a:r>
            <a:r>
              <a:rPr lang="es-A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1400" dirty="0" err="1" smtClean="0">
                <a:latin typeface="Arial" pitchFamily="34" charset="0"/>
                <a:cs typeface="Arial" pitchFamily="34" charset="0"/>
              </a:rPr>
              <a:t>card</a:t>
            </a:r>
            <a:r>
              <a:rPr lang="es-AR" sz="1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es-AR" sz="1400" dirty="0" smtClean="0">
              <a:latin typeface="Arial" pitchFamily="34" charset="0"/>
              <a:cs typeface="Arial" pitchFamily="34" charset="0"/>
            </a:endParaRPr>
          </a:p>
          <a:p>
            <a:pPr marL="114300" indent="-114300">
              <a:buFont typeface="Arial" pitchFamily="34" charset="0"/>
              <a:buChar char="•"/>
            </a:pPr>
            <a:r>
              <a:rPr lang="es-AR" sz="1400" dirty="0" smtClean="0">
                <a:latin typeface="Arial" pitchFamily="34" charset="0"/>
                <a:cs typeface="Arial" pitchFamily="34" charset="0"/>
              </a:rPr>
              <a:t>Alrededor de 1995 desde la comunidad de CT se comienza a hablar de la “Convergencia de voz y datos”</a:t>
            </a:r>
          </a:p>
          <a:p>
            <a:endParaRPr lang="es-AR" sz="1400" dirty="0" smtClean="0">
              <a:latin typeface="Arial" pitchFamily="34" charset="0"/>
              <a:cs typeface="Arial" pitchFamily="34" charset="0"/>
            </a:endParaRPr>
          </a:p>
          <a:p>
            <a:pPr marL="114300" indent="-114300">
              <a:buFont typeface="Arial" pitchFamily="34" charset="0"/>
              <a:buChar char="•"/>
            </a:pPr>
            <a:r>
              <a:rPr lang="es-AR" sz="1400" dirty="0" smtClean="0">
                <a:latin typeface="Arial" pitchFamily="34" charset="0"/>
                <a:cs typeface="Arial" pitchFamily="34" charset="0"/>
              </a:rPr>
              <a:t>En lo que queda de la década aparecen infinidad de dispositivos de VoIP para hablar de PC a PC, de PC a teléfono y de teléfono a teléfono (</a:t>
            </a:r>
            <a:r>
              <a:rPr lang="es-AR" sz="1400" dirty="0" err="1" smtClean="0">
                <a:latin typeface="Arial" pitchFamily="34" charset="0"/>
                <a:cs typeface="Arial" pitchFamily="34" charset="0"/>
              </a:rPr>
              <a:t>QuickNet</a:t>
            </a:r>
            <a:r>
              <a:rPr lang="es-AR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AR" sz="1400" dirty="0" err="1" smtClean="0">
                <a:latin typeface="Arial" pitchFamily="34" charset="0"/>
                <a:cs typeface="Arial" pitchFamily="34" charset="0"/>
              </a:rPr>
              <a:t>Totalfon</a:t>
            </a:r>
            <a:r>
              <a:rPr lang="es-AR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AR" sz="1400" dirty="0" err="1" smtClean="0">
                <a:latin typeface="Arial" pitchFamily="34" charset="0"/>
                <a:cs typeface="Arial" pitchFamily="34" charset="0"/>
              </a:rPr>
              <a:t>etc</a:t>
            </a:r>
            <a:r>
              <a:rPr lang="es-AR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AR" sz="1400" dirty="0" err="1" smtClean="0">
                <a:latin typeface="Arial" pitchFamily="34" charset="0"/>
                <a:cs typeface="Arial" pitchFamily="34" charset="0"/>
              </a:rPr>
              <a:t>etc</a:t>
            </a:r>
            <a:r>
              <a:rPr lang="es-AR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s-AR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AR" sz="1400" dirty="0" smtClean="0">
                <a:latin typeface="Arial" pitchFamily="34" charset="0"/>
                <a:cs typeface="Arial" pitchFamily="34" charset="0"/>
              </a:rPr>
              <a:t>   Del 2000 en adelante, atado al aumento de los anchos de banda disponibles, la reducción de precios en los enlaces de datos  y la masificación de internet, vemos los siguientes fenómenos:</a:t>
            </a:r>
          </a:p>
          <a:p>
            <a:pPr lvl="1">
              <a:buFont typeface="Arial" pitchFamily="34" charset="0"/>
              <a:buChar char="•"/>
            </a:pPr>
            <a:r>
              <a:rPr lang="es-A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1400" dirty="0">
                <a:latin typeface="Arial" pitchFamily="34" charset="0"/>
                <a:cs typeface="Arial" pitchFamily="34" charset="0"/>
              </a:rPr>
              <a:t>R</a:t>
            </a:r>
            <a:r>
              <a:rPr lang="es-AR" sz="1400" dirty="0" smtClean="0">
                <a:latin typeface="Arial" pitchFamily="34" charset="0"/>
                <a:cs typeface="Arial" pitchFamily="34" charset="0"/>
              </a:rPr>
              <a:t>eemplazo masivo de enlaces punto a punto por vínculos IP en empresas de mediano porte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s-AR" sz="1400" dirty="0" smtClean="0">
                <a:latin typeface="Arial" pitchFamily="34" charset="0"/>
                <a:cs typeface="Arial" pitchFamily="34" charset="0"/>
              </a:rPr>
              <a:t>Interconexión vía IP de centrales telefónicas TDM para ahorrar costos de llamadas de larga distancia</a:t>
            </a:r>
          </a:p>
          <a:p>
            <a:pPr lvl="1">
              <a:buFont typeface="Arial" pitchFamily="34" charset="0"/>
              <a:buChar char="•"/>
            </a:pPr>
            <a:r>
              <a:rPr lang="es-A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1400" dirty="0" smtClean="0">
                <a:latin typeface="Arial" pitchFamily="34" charset="0"/>
                <a:cs typeface="Arial" pitchFamily="34" charset="0"/>
              </a:rPr>
              <a:t>Las IP-PBX se van imponiendo en el mercado</a:t>
            </a:r>
          </a:p>
          <a:p>
            <a:pPr lvl="1"/>
            <a:endParaRPr lang="es-AR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A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1400" dirty="0" smtClean="0">
                <a:latin typeface="Arial" pitchFamily="34" charset="0"/>
                <a:cs typeface="Arial" pitchFamily="34" charset="0"/>
              </a:rPr>
              <a:t>Hoy todos hablan de UNIFIED COMMUNICATIOS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36492" y="4816494"/>
            <a:ext cx="8232865" cy="1530353"/>
            <a:chOff x="336492" y="4816494"/>
            <a:chExt cx="8232865" cy="1530353"/>
          </a:xfrm>
        </p:grpSpPr>
        <p:pic>
          <p:nvPicPr>
            <p:cNvPr id="18" name="Picture 1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492" y="4816494"/>
              <a:ext cx="1671638" cy="14716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9" name="Picture 1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45345" y="5035572"/>
              <a:ext cx="1624012" cy="13112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0" name="Left-Right Arrow 19"/>
            <p:cNvSpPr/>
            <p:nvPr/>
          </p:nvSpPr>
          <p:spPr>
            <a:xfrm>
              <a:off x="1979577" y="5649906"/>
              <a:ext cx="5075306" cy="51118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 descr="prohibid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6149" y="4853007"/>
            <a:ext cx="1625735" cy="1625735"/>
          </a:xfrm>
          <a:prstGeom prst="rect">
            <a:avLst/>
          </a:prstGeom>
        </p:spPr>
      </p:pic>
      <p:pic>
        <p:nvPicPr>
          <p:cNvPr id="22" name="Picture 8" descr="http://www.thevarguy.com/wp-content/uploads/2008/03/digium_logo2.jpg"/>
          <p:cNvPicPr>
            <a:picLocks noChangeAspect="1" noChangeArrowheads="1"/>
          </p:cNvPicPr>
          <p:nvPr/>
        </p:nvPicPr>
        <p:blipFill>
          <a:blip r:embed="rId6" cstate="print"/>
          <a:srcRect l="54930" r="25352" b="42000"/>
          <a:stretch>
            <a:fillRect/>
          </a:stretch>
        </p:blipFill>
        <p:spPr bwMode="auto">
          <a:xfrm>
            <a:off x="3324884" y="4802579"/>
            <a:ext cx="2355497" cy="1745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121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243578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es-MX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243578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es-MX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243578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es-MX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243578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es-MX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243578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es-MX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243578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es-MX"/>
          </a:p>
        </p:txBody>
      </p:sp>
      <p:sp>
        <p:nvSpPr>
          <p:cNvPr id="170" name="Title 1"/>
          <p:cNvSpPr txBox="1">
            <a:spLocks/>
          </p:cNvSpPr>
          <p:nvPr/>
        </p:nvSpPr>
        <p:spPr>
          <a:xfrm>
            <a:off x="457200" y="147644"/>
            <a:ext cx="6316750" cy="6307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dirty="0" smtClean="0">
                <a:solidFill>
                  <a:schemeClr val="bg1"/>
                </a:solidFill>
                <a:latin typeface="Tahoma"/>
                <a:cs typeface="Tahoma"/>
              </a:rPr>
              <a:t> El creador de Asterisk: Mark Spencer</a:t>
            </a:r>
            <a:endParaRPr lang="es-MX" sz="28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15" name="Picture 14" descr="markspenc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3949" y="1022664"/>
            <a:ext cx="2103450" cy="27428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2248" y="950125"/>
            <a:ext cx="61341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s-AR" dirty="0" smtClean="0"/>
              <a:t> Nació en 1977 en Alabama y es Ingeniero en Informática de la Universidad de Auburn.</a:t>
            </a:r>
          </a:p>
          <a:p>
            <a:pPr>
              <a:buFont typeface="Arial" pitchFamily="34" charset="0"/>
              <a:buChar char="•"/>
            </a:pPr>
            <a:r>
              <a:rPr lang="es-AR" dirty="0"/>
              <a:t> </a:t>
            </a:r>
            <a:r>
              <a:rPr lang="es-AR" dirty="0" smtClean="0"/>
              <a:t>En 2006 fue incluido en la lista de los “TOP 30 </a:t>
            </a:r>
            <a:r>
              <a:rPr lang="es-AR" dirty="0" err="1" smtClean="0"/>
              <a:t>under</a:t>
            </a:r>
            <a:r>
              <a:rPr lang="es-AR" dirty="0" smtClean="0"/>
              <a:t> 30”.</a:t>
            </a:r>
          </a:p>
          <a:p>
            <a:pPr>
              <a:buFont typeface="Arial" pitchFamily="34" charset="0"/>
              <a:buChar char="•"/>
            </a:pPr>
            <a:r>
              <a:rPr lang="es-AR" dirty="0"/>
              <a:t> </a:t>
            </a:r>
            <a:r>
              <a:rPr lang="es-AR" dirty="0" smtClean="0"/>
              <a:t>Para muchos es considerado el “Bill Gates” de la telefonía.</a:t>
            </a:r>
          </a:p>
          <a:p>
            <a:endParaRPr lang="es-AR" dirty="0" smtClean="0"/>
          </a:p>
          <a:p>
            <a:pPr marL="114300" indent="-114300">
              <a:buFont typeface="Arial" pitchFamily="34" charset="0"/>
              <a:buChar char="•"/>
            </a:pPr>
            <a:r>
              <a:rPr lang="es-AR" dirty="0"/>
              <a:t> </a:t>
            </a:r>
            <a:r>
              <a:rPr lang="es-AR" dirty="0" smtClean="0"/>
              <a:t>En 1994 comenzó en la universidad sus investigaciones sobre Linux.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s-AR" dirty="0"/>
              <a:t> </a:t>
            </a:r>
            <a:r>
              <a:rPr lang="es-AR" dirty="0" smtClean="0"/>
              <a:t>En 1999 fundó “Linux </a:t>
            </a:r>
            <a:r>
              <a:rPr lang="es-AR" dirty="0" err="1" smtClean="0"/>
              <a:t>Support</a:t>
            </a:r>
            <a:r>
              <a:rPr lang="es-AR" dirty="0" smtClean="0"/>
              <a:t> </a:t>
            </a:r>
            <a:r>
              <a:rPr lang="es-AR" dirty="0" err="1" smtClean="0"/>
              <a:t>Services</a:t>
            </a:r>
            <a:r>
              <a:rPr lang="es-AR" dirty="0" smtClean="0"/>
              <a:t>” vendiendo servicios de consultoría y soporte sobre Linux en </a:t>
            </a:r>
            <a:r>
              <a:rPr lang="es-AR" dirty="0" err="1" smtClean="0"/>
              <a:t>Hunstville</a:t>
            </a:r>
            <a:r>
              <a:rPr lang="es-AR" dirty="0" smtClean="0"/>
              <a:t>, Alabama.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12248" y="3810678"/>
            <a:ext cx="77835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s-AR" dirty="0" smtClean="0"/>
              <a:t>Como necesitaba una PBX para su empresa y no tenía el dinero para comprarla, decidió crear la suya propia !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De este primer desarrollo surge lo que hoy es Asterisk.</a:t>
            </a:r>
          </a:p>
          <a:p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>
                <a:solidFill>
                  <a:prstClr val="black"/>
                </a:solidFill>
              </a:rPr>
              <a:t> Junto </a:t>
            </a:r>
            <a:r>
              <a:rPr lang="es-AR" dirty="0">
                <a:solidFill>
                  <a:prstClr val="black"/>
                </a:solidFill>
              </a:rPr>
              <a:t>con Jim Dixon comenzaron a </a:t>
            </a:r>
            <a:r>
              <a:rPr lang="es-AR" dirty="0" smtClean="0">
                <a:solidFill>
                  <a:prstClr val="black"/>
                </a:solidFill>
              </a:rPr>
              <a:t>desarrollar “hardware Open </a:t>
            </a:r>
            <a:r>
              <a:rPr lang="es-AR" dirty="0" err="1" smtClean="0">
                <a:solidFill>
                  <a:prstClr val="black"/>
                </a:solidFill>
              </a:rPr>
              <a:t>Source</a:t>
            </a:r>
            <a:r>
              <a:rPr lang="es-AR" dirty="0" smtClean="0">
                <a:solidFill>
                  <a:prstClr val="black"/>
                </a:solidFill>
              </a:rPr>
              <a:t>”.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>
                <a:solidFill>
                  <a:prstClr val="black"/>
                </a:solidFill>
              </a:rPr>
              <a:t> En 2002 funda Digium, compañía de la que fue CEO hasta 2007.</a:t>
            </a:r>
          </a:p>
          <a:p>
            <a:pPr>
              <a:buFont typeface="Arial" pitchFamily="34" charset="0"/>
              <a:buChar char="•"/>
            </a:pPr>
            <a:endParaRPr lang="es-AR" dirty="0" smtClean="0">
              <a:solidFill>
                <a:prstClr val="black"/>
              </a:solidFill>
            </a:endParaRPr>
          </a:p>
          <a:p>
            <a:pPr marL="114300" indent="-114300">
              <a:buFont typeface="Arial" pitchFamily="34" charset="0"/>
              <a:buChar char="•"/>
            </a:pPr>
            <a:r>
              <a:rPr lang="es-AR" dirty="0">
                <a:solidFill>
                  <a:prstClr val="black"/>
                </a:solidFill>
              </a:rPr>
              <a:t> </a:t>
            </a:r>
            <a:r>
              <a:rPr lang="es-AR" dirty="0" smtClean="0">
                <a:solidFill>
                  <a:prstClr val="black"/>
                </a:solidFill>
              </a:rPr>
              <a:t>Hoy es el CTO de Digium y continúa interactuando con la comunidad de developers de Digium y perfeccionando el código Asterisk.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6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1"/>
          <p:cNvSpPr txBox="1">
            <a:spLocks/>
          </p:cNvSpPr>
          <p:nvPr/>
        </p:nvSpPr>
        <p:spPr>
          <a:xfrm>
            <a:off x="457200" y="147644"/>
            <a:ext cx="5931390" cy="6307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dirty="0" smtClean="0">
                <a:solidFill>
                  <a:schemeClr val="bg1"/>
                </a:solidFill>
                <a:latin typeface="Tahoma"/>
                <a:cs typeface="Tahoma"/>
              </a:rPr>
              <a:t>Tres tipos de sistemas</a:t>
            </a:r>
            <a:endParaRPr lang="es-MX" sz="28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8785" r="35714"/>
          <a:stretch/>
        </p:blipFill>
        <p:spPr>
          <a:xfrm>
            <a:off x="4367795" y="2902996"/>
            <a:ext cx="1518083" cy="26269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2053" y="1162975"/>
            <a:ext cx="5956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rgbClr val="20388F"/>
                </a:solidFill>
              </a:rPr>
              <a:t>Basados en placas</a:t>
            </a:r>
            <a:endParaRPr lang="es-AR" sz="2800" b="1" dirty="0">
              <a:solidFill>
                <a:srgbClr val="20388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94" y="2490239"/>
            <a:ext cx="2872225" cy="3452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4994" r="25475"/>
          <a:stretch/>
        </p:blipFill>
        <p:spPr>
          <a:xfrm>
            <a:off x="2814216" y="3632167"/>
            <a:ext cx="1029811" cy="1168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442" y="3057176"/>
            <a:ext cx="2359356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1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1"/>
          <p:cNvSpPr txBox="1">
            <a:spLocks/>
          </p:cNvSpPr>
          <p:nvPr/>
        </p:nvSpPr>
        <p:spPr>
          <a:xfrm>
            <a:off x="457200" y="147644"/>
            <a:ext cx="5931390" cy="6307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dirty="0" smtClean="0">
                <a:solidFill>
                  <a:schemeClr val="bg1"/>
                </a:solidFill>
                <a:latin typeface="Tahoma"/>
                <a:cs typeface="Tahoma"/>
              </a:rPr>
              <a:t>Tres tipos de sistemas</a:t>
            </a:r>
            <a:endParaRPr lang="es-MX" sz="28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2053" y="1162975"/>
            <a:ext cx="5956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rgbClr val="20388F"/>
                </a:solidFill>
              </a:rPr>
              <a:t>Basados en </a:t>
            </a:r>
            <a:r>
              <a:rPr lang="es-AR" sz="2800" b="1" dirty="0" err="1" smtClean="0">
                <a:solidFill>
                  <a:srgbClr val="20388F"/>
                </a:solidFill>
              </a:rPr>
              <a:t>channel</a:t>
            </a:r>
            <a:r>
              <a:rPr lang="es-AR" sz="2800" b="1" dirty="0" smtClean="0">
                <a:solidFill>
                  <a:srgbClr val="20388F"/>
                </a:solidFill>
              </a:rPr>
              <a:t> </a:t>
            </a:r>
            <a:r>
              <a:rPr lang="es-AR" sz="2800" b="1" dirty="0" err="1" smtClean="0">
                <a:solidFill>
                  <a:srgbClr val="20388F"/>
                </a:solidFill>
              </a:rPr>
              <a:t>banks</a:t>
            </a:r>
            <a:endParaRPr lang="es-AR" sz="2800" b="1" dirty="0">
              <a:solidFill>
                <a:srgbClr val="20388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94" y="2490239"/>
            <a:ext cx="2872225" cy="3452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4994" r="25475"/>
          <a:stretch/>
        </p:blipFill>
        <p:spPr>
          <a:xfrm>
            <a:off x="2606536" y="3344671"/>
            <a:ext cx="1029811" cy="1168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0468" y="2980708"/>
            <a:ext cx="2359356" cy="17436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6347" y="2473040"/>
            <a:ext cx="2894121" cy="289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0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1"/>
          <p:cNvSpPr txBox="1">
            <a:spLocks/>
          </p:cNvSpPr>
          <p:nvPr/>
        </p:nvSpPr>
        <p:spPr>
          <a:xfrm>
            <a:off x="457200" y="147644"/>
            <a:ext cx="5931390" cy="6307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dirty="0" smtClean="0">
                <a:solidFill>
                  <a:schemeClr val="bg1"/>
                </a:solidFill>
                <a:latin typeface="Tahoma"/>
                <a:cs typeface="Tahoma"/>
              </a:rPr>
              <a:t>Tres tipos de sistemas</a:t>
            </a:r>
            <a:endParaRPr lang="es-MX" sz="28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9191" y="970370"/>
            <a:ext cx="5956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rgbClr val="20388F"/>
                </a:solidFill>
              </a:rPr>
              <a:t>Basados en </a:t>
            </a:r>
            <a:r>
              <a:rPr lang="es-AR" sz="2800" b="1" dirty="0" err="1" smtClean="0">
                <a:solidFill>
                  <a:srgbClr val="20388F"/>
                </a:solidFill>
              </a:rPr>
              <a:t>appliances</a:t>
            </a:r>
            <a:endParaRPr lang="es-AR" sz="2800" b="1" dirty="0">
              <a:solidFill>
                <a:srgbClr val="20388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984" y="993727"/>
            <a:ext cx="2359356" cy="17436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053" y="4753050"/>
            <a:ext cx="4633362" cy="1499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1747" y="4918228"/>
            <a:ext cx="1774634" cy="1169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258" y="1493479"/>
            <a:ext cx="4652940" cy="2109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4131" t="8804" r="2559" b="6244"/>
          <a:stretch/>
        </p:blipFill>
        <p:spPr>
          <a:xfrm>
            <a:off x="4367030" y="2800598"/>
            <a:ext cx="2911876" cy="17755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0804" y="3411696"/>
            <a:ext cx="1030313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1"/>
          <p:cNvSpPr txBox="1">
            <a:spLocks/>
          </p:cNvSpPr>
          <p:nvPr/>
        </p:nvSpPr>
        <p:spPr>
          <a:xfrm>
            <a:off x="457200" y="147644"/>
            <a:ext cx="5931390" cy="6307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dirty="0" smtClean="0">
                <a:solidFill>
                  <a:schemeClr val="bg1"/>
                </a:solidFill>
                <a:latin typeface="Tahoma"/>
                <a:cs typeface="Tahoma"/>
              </a:rPr>
              <a:t>¿ Por qué un </a:t>
            </a:r>
            <a:r>
              <a:rPr lang="es-MX" sz="2800" dirty="0" err="1" smtClean="0">
                <a:solidFill>
                  <a:schemeClr val="bg1"/>
                </a:solidFill>
                <a:latin typeface="Tahoma"/>
                <a:cs typeface="Tahoma"/>
              </a:rPr>
              <a:t>appliance</a:t>
            </a:r>
            <a:r>
              <a:rPr lang="es-MX" sz="2800" dirty="0" smtClean="0">
                <a:solidFill>
                  <a:schemeClr val="bg1"/>
                </a:solidFill>
                <a:latin typeface="Tahoma"/>
                <a:cs typeface="Tahoma"/>
              </a:rPr>
              <a:t>?</a:t>
            </a:r>
            <a:endParaRPr lang="es-MX" sz="28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0416" y="1233996"/>
            <a:ext cx="79277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Motivo estratégico de la industria: la tecnología y la red TDM agonizan.</a:t>
            </a:r>
          </a:p>
          <a:p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Motivos del mercado: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dirty="0" smtClean="0"/>
              <a:t>Reduce la dependencia del integrador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dirty="0" smtClean="0"/>
              <a:t>No existen problemas de compatibilidad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dirty="0" smtClean="0"/>
              <a:t>El crecimiento puede ser sencillo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dirty="0" smtClean="0"/>
              <a:t>Mayor estabilidad de producto en el tiempo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dirty="0" smtClean="0"/>
              <a:t>Prestaciones aseguradas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dirty="0" smtClean="0"/>
              <a:t>Soporte</a:t>
            </a:r>
          </a:p>
          <a:p>
            <a:pPr lvl="1"/>
            <a:endParaRPr lang="es-A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75" y="3943584"/>
            <a:ext cx="2107243" cy="2139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2895" y="3718131"/>
            <a:ext cx="1357729" cy="1271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0680" y="5177764"/>
            <a:ext cx="1357729" cy="905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b="4314"/>
          <a:stretch/>
        </p:blipFill>
        <p:spPr>
          <a:xfrm>
            <a:off x="5719010" y="3718131"/>
            <a:ext cx="2262957" cy="227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5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1"/>
          <p:cNvSpPr txBox="1">
            <a:spLocks/>
          </p:cNvSpPr>
          <p:nvPr/>
        </p:nvSpPr>
        <p:spPr>
          <a:xfrm>
            <a:off x="457200" y="147644"/>
            <a:ext cx="5931390" cy="6307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dirty="0" smtClean="0">
                <a:solidFill>
                  <a:schemeClr val="bg1"/>
                </a:solidFill>
                <a:latin typeface="Tahoma"/>
                <a:cs typeface="Tahoma"/>
              </a:rPr>
              <a:t>¿ Qué hay dentro de un </a:t>
            </a:r>
            <a:r>
              <a:rPr lang="es-MX" sz="2800" dirty="0" err="1" smtClean="0">
                <a:solidFill>
                  <a:schemeClr val="bg1"/>
                </a:solidFill>
                <a:latin typeface="Tahoma"/>
                <a:cs typeface="Tahoma"/>
              </a:rPr>
              <a:t>appliance</a:t>
            </a:r>
            <a:r>
              <a:rPr lang="es-MX" sz="2800" dirty="0" smtClean="0">
                <a:solidFill>
                  <a:schemeClr val="bg1"/>
                </a:solidFill>
                <a:latin typeface="Tahoma"/>
                <a:cs typeface="Tahoma"/>
              </a:rPr>
              <a:t>?</a:t>
            </a:r>
            <a:endParaRPr lang="es-MX" sz="28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311" y="1446265"/>
            <a:ext cx="2964426" cy="1976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747" y="3651915"/>
            <a:ext cx="3660968" cy="10547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6989" y="906379"/>
            <a:ext cx="478054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rgbClr val="20388F"/>
                </a:solidFill>
              </a:rPr>
              <a:t>Servidor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b="1" dirty="0" err="1" smtClean="0">
                <a:solidFill>
                  <a:srgbClr val="20388F"/>
                </a:solidFill>
              </a:rPr>
              <a:t>Motherboard</a:t>
            </a:r>
            <a:r>
              <a:rPr lang="es-AR" b="1" dirty="0" smtClean="0">
                <a:solidFill>
                  <a:srgbClr val="20388F"/>
                </a:solidFill>
              </a:rPr>
              <a:t> – procesador – memoria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rgbClr val="20388F"/>
                </a:solidFill>
              </a:rPr>
              <a:t>Estándar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rgbClr val="20388F"/>
                </a:solidFill>
              </a:rPr>
              <a:t>Propietario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rgbClr val="20388F"/>
                </a:solidFill>
              </a:rPr>
              <a:t>Medio de almacenamiento masivo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rgbClr val="20388F"/>
                </a:solidFill>
              </a:rPr>
              <a:t>Disco rígido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rgbClr val="20388F"/>
                </a:solidFill>
              </a:rPr>
              <a:t>Disco de estado sólido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rgbClr val="20388F"/>
                </a:solidFill>
              </a:rPr>
              <a:t>Linux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rgbClr val="20388F"/>
                </a:solidFill>
              </a:rPr>
              <a:t>Hardware telefónico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rgbClr val="20388F"/>
                </a:solidFill>
              </a:rPr>
              <a:t>Estándar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rgbClr val="20388F"/>
                </a:solidFill>
              </a:rPr>
              <a:t>Propietario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rgbClr val="20388F"/>
                </a:solidFill>
              </a:rPr>
              <a:t>Asterisk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rgbClr val="20388F"/>
                </a:solidFill>
              </a:rPr>
              <a:t>Open Source puro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rgbClr val="20388F"/>
                </a:solidFill>
              </a:rPr>
              <a:t>Elastix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AR" b="1" dirty="0" err="1" smtClean="0">
                <a:solidFill>
                  <a:srgbClr val="20388F"/>
                </a:solidFill>
              </a:rPr>
              <a:t>FreePBX</a:t>
            </a:r>
            <a:endParaRPr lang="es-AR" b="1" dirty="0" smtClean="0">
              <a:solidFill>
                <a:srgbClr val="20388F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AR" b="1" dirty="0" err="1" smtClean="0">
                <a:solidFill>
                  <a:srgbClr val="20388F"/>
                </a:solidFill>
              </a:rPr>
              <a:t>Dream</a:t>
            </a:r>
            <a:r>
              <a:rPr lang="es-AR" b="1" dirty="0" smtClean="0">
                <a:solidFill>
                  <a:srgbClr val="20388F"/>
                </a:solidFill>
              </a:rPr>
              <a:t> PBX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rgbClr val="20388F"/>
                </a:solidFill>
              </a:rPr>
              <a:t>Open Source cerrado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AR" b="1" dirty="0" err="1" smtClean="0">
                <a:solidFill>
                  <a:srgbClr val="20388F"/>
                </a:solidFill>
              </a:rPr>
              <a:t>CompletePBX</a:t>
            </a:r>
            <a:endParaRPr lang="es-AR" b="1" dirty="0" smtClean="0">
              <a:solidFill>
                <a:srgbClr val="20388F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rgbClr val="20388F"/>
                </a:solidFill>
              </a:rPr>
              <a:t>Yeastar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AR" b="1" dirty="0" err="1" smtClean="0">
                <a:solidFill>
                  <a:srgbClr val="20388F"/>
                </a:solidFill>
              </a:rPr>
              <a:t>Denwa</a:t>
            </a:r>
            <a:endParaRPr lang="es-AR" b="1" dirty="0" smtClean="0">
              <a:solidFill>
                <a:srgbClr val="20388F"/>
              </a:solidFill>
            </a:endParaRPr>
          </a:p>
          <a:p>
            <a:pPr lvl="2"/>
            <a:endParaRPr lang="es-AR" b="1" dirty="0" smtClean="0">
              <a:solidFill>
                <a:srgbClr val="20388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b="1" dirty="0">
              <a:solidFill>
                <a:srgbClr val="2038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0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693</Words>
  <Application>Microsoft Office PowerPoint</Application>
  <PresentationFormat>On-screen Show (4:3)</PresentationFormat>
  <Paragraphs>122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MS PGothic</vt:lpstr>
      <vt:lpstr>MS PGothic</vt:lpstr>
      <vt:lpstr>Aller</vt:lpstr>
      <vt:lpstr>Arial</vt:lpstr>
      <vt:lpstr>Calibri</vt:lpstr>
      <vt:lpstr>Tahoma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JTS Communications,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Sanchez</dc:creator>
  <cp:lastModifiedBy>Sebastian Perdicaro</cp:lastModifiedBy>
  <cp:revision>123</cp:revision>
  <dcterms:created xsi:type="dcterms:W3CDTF">2012-10-22T18:04:09Z</dcterms:created>
  <dcterms:modified xsi:type="dcterms:W3CDTF">2013-11-06T14:25:33Z</dcterms:modified>
</cp:coreProperties>
</file>