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7" r:id="rId2"/>
    <p:sldId id="277" r:id="rId3"/>
    <p:sldId id="279" r:id="rId4"/>
    <p:sldId id="278" r:id="rId5"/>
    <p:sldId id="280" r:id="rId6"/>
    <p:sldId id="281" r:id="rId7"/>
    <p:sldId id="282" r:id="rId8"/>
    <p:sldId id="283" r:id="rId9"/>
    <p:sldId id="284" r:id="rId10"/>
    <p:sldId id="258" r:id="rId11"/>
    <p:sldId id="259" r:id="rId12"/>
    <p:sldId id="260" r:id="rId13"/>
    <p:sldId id="262" r:id="rId14"/>
    <p:sldId id="261" r:id="rId15"/>
    <p:sldId id="264" r:id="rId16"/>
    <p:sldId id="273" r:id="rId17"/>
    <p:sldId id="275" r:id="rId18"/>
    <p:sldId id="272" r:id="rId19"/>
    <p:sldId id="266" r:id="rId20"/>
    <p:sldId id="267" r:id="rId21"/>
    <p:sldId id="268" r:id="rId22"/>
    <p:sldId id="269" r:id="rId23"/>
    <p:sldId id="270" r:id="rId24"/>
    <p:sldId id="271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39" d="100"/>
          <a:sy n="39" d="100"/>
        </p:scale>
        <p:origin x="-2286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6D575-B2B9-482B-9A6F-4C427A972B70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5EF82-4AC6-43F9-951F-461EF64594F4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E363F-C843-4090-A2D3-895F667D2E1E}" type="datetimeFigureOut">
              <a:rPr lang="es-AR" smtClean="0"/>
              <a:pPr/>
              <a:t>07/11/2013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FD3A6-FF21-4C41-A068-AE831E2FE720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jpeg"/><Relationship Id="rId3" Type="http://schemas.openxmlformats.org/officeDocument/2006/relationships/image" Target="../media/image15.jpe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0.jpeg"/><Relationship Id="rId5" Type="http://schemas.openxmlformats.org/officeDocument/2006/relationships/hyperlink" Target="http://images.google.com.ar/imgres?imgurl=http://www.ti.com/rfid/graphics/productImages/keyring2.gif&amp;imgrefurl=http://www.ti.com/rfid/shtml/prod-trans-RI-TRP-RFOB.shtml&amp;h=130&amp;w=160&amp;sz=4&amp;hl=es&amp;start=3&amp;um=1&amp;tbnid=N1jnxzOt3fM_wM:&amp;tbnh=80&amp;tbnw=98&amp;prev=/images?q=keyring+ti+rfid+&amp;um=1&amp;hl=es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57290" y="2000240"/>
            <a:ext cx="700092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TRAZABILIDAD DE PRODUCTOS CON IDENTIFICACIÓN POR RADIOFRECUENCIA (RFID)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29" name="Picture 5" descr="http://www.veryfields.net/wp-content/uploads/2011/12/UPM-Frog-3D-Impinj-Monza-4-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16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3000364" y="4000504"/>
            <a:ext cx="6000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NECESIDADES DEL PROYECTO, OBJETIVOS</a:t>
            </a:r>
          </a:p>
          <a:p>
            <a:r>
              <a:rPr lang="es-A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ALCANCES</a:t>
            </a:r>
            <a:endParaRPr lang="es-A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3428928" y="3714752"/>
            <a:ext cx="57150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INTERESADOS,</a:t>
            </a:r>
          </a:p>
          <a:p>
            <a:r>
              <a:rPr lang="es-A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HITOS PRINCIPALES, </a:t>
            </a:r>
          </a:p>
          <a:p>
            <a:r>
              <a:rPr lang="es-A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PRESUPUESTO Y RIESGOS</a:t>
            </a:r>
            <a:endParaRPr lang="es-A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7 Imagen" descr="mesa de trabaj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143380"/>
            <a:ext cx="3230370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ETIQUETA RF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1435"/>
            <a:ext cx="9144000" cy="6755130"/>
          </a:xfrm>
          <a:prstGeom prst="rect">
            <a:avLst/>
          </a:prstGeom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285720" y="428604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TECNOLOGÍA: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5720" y="1071546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IMPRESIÓN Y</a:t>
            </a:r>
          </a:p>
          <a:p>
            <a:r>
              <a:rPr lang="es-A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GRABACIÓN TAGS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0" y="5534561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TECNOLOGÍA:</a:t>
            </a:r>
          </a:p>
          <a:p>
            <a:r>
              <a:rPr lang="es-AR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IMPRESIÓN ETIQUETAS RFID</a:t>
            </a:r>
            <a:endParaRPr lang="es-AR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3500430" y="357166"/>
            <a:ext cx="5429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TECNOLOGÍA: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3571868" y="1071546"/>
            <a:ext cx="5429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LECTURA: </a:t>
            </a:r>
            <a:r>
              <a:rPr lang="es-AR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READERS RFID</a:t>
            </a:r>
          </a:p>
          <a:p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AUTOMATIZACIÓN:</a:t>
            </a:r>
            <a:r>
              <a:rPr lang="es-AR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PLC</a:t>
            </a:r>
          </a:p>
          <a:p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PROCESO: </a:t>
            </a:r>
            <a:r>
              <a:rPr lang="es-AR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SCADA SOFT</a:t>
            </a:r>
          </a:p>
          <a:p>
            <a:r>
              <a:rPr lang="es-A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ACOPLAMIENTO: </a:t>
            </a:r>
            <a:r>
              <a:rPr lang="es-AR" sz="32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 ERP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atos\personales\2013\masisa\20131104_162421.jpg"/>
          <p:cNvPicPr>
            <a:picLocks noChangeAspect="1" noChangeArrowheads="1"/>
          </p:cNvPicPr>
          <p:nvPr/>
        </p:nvPicPr>
        <p:blipFill>
          <a:blip r:embed="rId2" cstate="print"/>
          <a:srcRect l="12676"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5429224" y="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</a:t>
            </a:r>
            <a:endParaRPr lang="es-A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atos\personales\2013\masisa\20131104_095043.jpg"/>
          <p:cNvPicPr>
            <a:picLocks noChangeAspect="1" noChangeArrowheads="1"/>
          </p:cNvPicPr>
          <p:nvPr/>
        </p:nvPicPr>
        <p:blipFill>
          <a:blip r:embed="rId3" cstate="print"/>
          <a:srcRect r="1296"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atos\personales\2013\masisa\20131104_162502.jpg"/>
          <p:cNvPicPr>
            <a:picLocks noChangeAspect="1" noChangeArrowheads="1"/>
          </p:cNvPicPr>
          <p:nvPr/>
        </p:nvPicPr>
        <p:blipFill>
          <a:blip r:embed="rId2" cstate="print"/>
          <a:srcRect l="15563" r="2483" b="10000"/>
          <a:stretch>
            <a:fillRect/>
          </a:stretch>
        </p:blipFill>
        <p:spPr bwMode="auto">
          <a:xfrm>
            <a:off x="4429092" y="0"/>
            <a:ext cx="4714908" cy="6858000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5429224" y="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</a:t>
            </a:r>
            <a:endParaRPr lang="es-A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Datos\personales\2013\masisa\20131104_162428.jpg"/>
          <p:cNvPicPr>
            <a:picLocks noChangeAspect="1" noChangeArrowheads="1"/>
          </p:cNvPicPr>
          <p:nvPr/>
        </p:nvPicPr>
        <p:blipFill>
          <a:blip r:embed="rId3" cstate="print"/>
          <a:srcRect l="3750" t="4971" r="3749"/>
          <a:stretch>
            <a:fillRect/>
          </a:stretch>
        </p:blipFill>
        <p:spPr bwMode="auto">
          <a:xfrm>
            <a:off x="-357222" y="0"/>
            <a:ext cx="4786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atos\personales\2013\masisa\20131104_162444.jpg"/>
          <p:cNvPicPr>
            <a:picLocks noChangeAspect="1" noChangeArrowheads="1"/>
          </p:cNvPicPr>
          <p:nvPr/>
        </p:nvPicPr>
        <p:blipFill>
          <a:blip r:embed="rId2" cstate="print"/>
          <a:srcRect l="8611" t="10250" r="1388"/>
          <a:stretch>
            <a:fillRect/>
          </a:stretch>
        </p:blipFill>
        <p:spPr bwMode="auto">
          <a:xfrm>
            <a:off x="4429124" y="0"/>
            <a:ext cx="4714876" cy="6858000"/>
          </a:xfrm>
          <a:prstGeom prst="rect">
            <a:avLst/>
          </a:prstGeom>
          <a:noFill/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3 CuadroTexto"/>
          <p:cNvSpPr txBox="1"/>
          <p:nvPr/>
        </p:nvSpPr>
        <p:spPr>
          <a:xfrm>
            <a:off x="5429224" y="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</a:t>
            </a:r>
            <a:endParaRPr lang="es-A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Datos\personales\2013\masisa\20131104_162515.jpg"/>
          <p:cNvPicPr>
            <a:picLocks noChangeAspect="1" noChangeArrowheads="1"/>
          </p:cNvPicPr>
          <p:nvPr/>
        </p:nvPicPr>
        <p:blipFill>
          <a:blip r:embed="rId3" cstate="print"/>
          <a:srcRect r="7353"/>
          <a:stretch>
            <a:fillRect/>
          </a:stretch>
        </p:blipFill>
        <p:spPr bwMode="auto">
          <a:xfrm>
            <a:off x="0" y="0"/>
            <a:ext cx="4500562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8" name="Picture 2" descr="C:\Datos\personales\2013\masisa\20130906_163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429224" y="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PORTALES RFID</a:t>
            </a:r>
            <a:endParaRPr lang="es-A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C:\Datos\personales\2013\masisa\20130906_162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572132" y="0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PORTALES RFID</a:t>
            </a:r>
            <a:endParaRPr lang="es-A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79512" y="2000240"/>
            <a:ext cx="8496944" cy="441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defTabSz="822325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Introducción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(Edgardo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Palauro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 Daniel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Gamero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</a:p>
          <a:p>
            <a:pPr marL="571500" indent="-571500" defTabSz="822325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Tecnología</a:t>
            </a:r>
            <a:r>
              <a:rPr lang="en-US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RFID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(Mariano </a:t>
            </a:r>
            <a:r>
              <a:rPr lang="en-US" sz="24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Falcomer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71500" indent="-571500" defTabSz="822325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36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Proyecto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MASISA 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(Edgardo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Palauro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 Daniel </a:t>
            </a: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Gamero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)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71500" indent="-571500" defTabSz="822325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71500" indent="-571500" defTabSz="822325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71500" indent="-571500" defTabSz="822325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36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71500" indent="-571500" defTabSz="822325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4000" b="1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571500" indent="-571500" defTabSz="822325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en-US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cxnSp>
        <p:nvCxnSpPr>
          <p:cNvPr id="18" name="17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79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430"/>
            <a:ext cx="9144000" cy="688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5 CuadroTexto"/>
          <p:cNvSpPr txBox="1"/>
          <p:nvPr/>
        </p:nvSpPr>
        <p:spPr>
          <a:xfrm>
            <a:off x="214282" y="5534561"/>
            <a:ext cx="8786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OPERATORIA DE TRASPASO</a:t>
            </a:r>
          </a:p>
          <a:p>
            <a:r>
              <a:rPr lang="es-A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 BODEGAS</a:t>
            </a:r>
            <a:endParaRPr lang="es-A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3 CuadroTexto"/>
          <p:cNvSpPr txBox="1"/>
          <p:nvPr/>
        </p:nvSpPr>
        <p:spPr>
          <a:xfrm>
            <a:off x="214282" y="4696841"/>
            <a:ext cx="87154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2325">
              <a:lnSpc>
                <a:spcPct val="95000"/>
              </a:lnSpc>
            </a:pPr>
            <a:r>
              <a:rPr lang="es-AR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OPERATORIA SISTEMA SCADA </a:t>
            </a:r>
          </a:p>
          <a:p>
            <a:pPr defTabSz="822325">
              <a:lnSpc>
                <a:spcPct val="95000"/>
              </a:lnSpc>
            </a:pPr>
            <a:r>
              <a:rPr lang="es-AR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CONTROL BARRERAS</a:t>
            </a:r>
            <a:endParaRPr lang="es-AR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7170" name="Picture 2" descr="C:\Users\mfalcomer\Desktop\Pantalla 01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1" y="404663"/>
            <a:ext cx="4511609" cy="338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mfalcomer\Desktop\Pantalla 03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6"/>
            <a:ext cx="4608512" cy="34563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142844" y="142852"/>
            <a:ext cx="66437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OPERATORIA: IMPRESIÓN ETIQUETAS EN ERP</a:t>
            </a:r>
            <a:endParaRPr lang="es-AR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9 CuadroTexto"/>
          <p:cNvSpPr txBox="1"/>
          <p:nvPr/>
        </p:nvSpPr>
        <p:spPr>
          <a:xfrm>
            <a:off x="1250133" y="1201118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b="1" dirty="0" smtClean="0">
                <a:solidFill>
                  <a:schemeClr val="accent3">
                    <a:lumMod val="50000"/>
                  </a:schemeClr>
                </a:solidFill>
              </a:rPr>
              <a:t>TIPS DE MEJORAS</a:t>
            </a:r>
            <a:endParaRPr lang="en-US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764672" y="1704865"/>
            <a:ext cx="776776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s-AR" sz="2000" dirty="0" smtClean="0"/>
              <a:t> La tecnología RFID de barreras no es mecánica. No tiene desgaste, en consecuencia, escaso mantenimiento correctivo.</a:t>
            </a:r>
          </a:p>
          <a:p>
            <a:pPr>
              <a:buFont typeface="Wingdings" pitchFamily="2" charset="2"/>
              <a:buChar char="ü"/>
            </a:pPr>
            <a:r>
              <a:rPr lang="es-AR" sz="2000" dirty="0" smtClean="0"/>
              <a:t> Se eliminaron tiempos de espera y reproceso de </a:t>
            </a:r>
            <a:r>
              <a:rPr lang="es-AR" sz="2000" dirty="0" err="1" smtClean="0"/>
              <a:t>autoelevadores</a:t>
            </a:r>
            <a:r>
              <a:rPr lang="es-AR" sz="2000" dirty="0" smtClean="0"/>
              <a:t> entre bodegas.</a:t>
            </a:r>
          </a:p>
          <a:p>
            <a:pPr>
              <a:buFont typeface="Wingdings" pitchFamily="2" charset="2"/>
              <a:buChar char="ü"/>
            </a:pPr>
            <a:r>
              <a:rPr lang="es-AR" sz="2000" dirty="0" smtClean="0"/>
              <a:t> Se mejoró el proceso de impresión de partes en forma considerable</a:t>
            </a:r>
          </a:p>
          <a:p>
            <a:pPr>
              <a:buFont typeface="Wingdings" pitchFamily="2" charset="2"/>
              <a:buChar char="ü"/>
            </a:pPr>
            <a:r>
              <a:rPr lang="es-AR" sz="2000" dirty="0"/>
              <a:t> </a:t>
            </a:r>
            <a:r>
              <a:rPr lang="es-AR" sz="2000" dirty="0" smtClean="0"/>
              <a:t>Se optimizó el costo x copia impresa de partes</a:t>
            </a:r>
          </a:p>
          <a:p>
            <a:pPr>
              <a:buFont typeface="Wingdings" pitchFamily="2" charset="2"/>
              <a:buChar char="ü"/>
            </a:pPr>
            <a:r>
              <a:rPr lang="es-AR" sz="2000" dirty="0" smtClean="0"/>
              <a:t> Se optimizó el aprovechamiento de hardware vía </a:t>
            </a:r>
            <a:r>
              <a:rPr lang="es-AR" sz="2000" dirty="0" err="1" smtClean="0"/>
              <a:t>virtualización</a:t>
            </a:r>
            <a:endParaRPr lang="es-AR" sz="2000" dirty="0" smtClean="0"/>
          </a:p>
          <a:p>
            <a:pPr>
              <a:buFont typeface="Wingdings" pitchFamily="2" charset="2"/>
              <a:buChar char="ü"/>
            </a:pPr>
            <a:r>
              <a:rPr lang="es-AR" sz="2000" dirty="0" smtClean="0"/>
              <a:t> Se cumple con nuevos </a:t>
            </a:r>
            <a:r>
              <a:rPr lang="es-AR" sz="2000" dirty="0" err="1" smtClean="0"/>
              <a:t>standard</a:t>
            </a:r>
            <a:r>
              <a:rPr lang="es-AR" sz="2000" dirty="0" smtClean="0"/>
              <a:t> de marca (</a:t>
            </a:r>
            <a:r>
              <a:rPr lang="es-AR" sz="2000" dirty="0" err="1" smtClean="0"/>
              <a:t>Packaging</a:t>
            </a:r>
            <a:r>
              <a:rPr lang="es-AR" sz="2000" dirty="0" smtClean="0"/>
              <a:t>)</a:t>
            </a:r>
          </a:p>
          <a:p>
            <a:pPr>
              <a:buFont typeface="Wingdings" pitchFamily="2" charset="2"/>
              <a:buChar char="ü"/>
            </a:pPr>
            <a:r>
              <a:rPr lang="es-AR" sz="2000" dirty="0" smtClean="0"/>
              <a:t> Se optimizó el proceso de control de carga de camiones</a:t>
            </a:r>
          </a:p>
          <a:p>
            <a:endParaRPr lang="es-AR" sz="2000" dirty="0" smtClean="0"/>
          </a:p>
          <a:p>
            <a:r>
              <a:rPr lang="es-AR" sz="2000" dirty="0" smtClean="0"/>
              <a:t>Que falta ?</a:t>
            </a:r>
          </a:p>
          <a:p>
            <a:pPr>
              <a:buFont typeface="Wingdings" pitchFamily="2" charset="2"/>
              <a:buChar char="ü"/>
            </a:pPr>
            <a:r>
              <a:rPr lang="es-AR" sz="2000" dirty="0" smtClean="0"/>
              <a:t> Mejora </a:t>
            </a:r>
            <a:r>
              <a:rPr lang="es-AR" sz="2000" dirty="0" err="1" smtClean="0"/>
              <a:t>contínua</a:t>
            </a:r>
            <a:r>
              <a:rPr lang="es-AR" sz="2000" dirty="0" smtClean="0"/>
              <a:t> en el </a:t>
            </a:r>
            <a:r>
              <a:rPr lang="es-AR" sz="2000" dirty="0" err="1" smtClean="0"/>
              <a:t>soft</a:t>
            </a:r>
            <a:r>
              <a:rPr lang="es-AR" sz="2000" dirty="0" smtClean="0"/>
              <a:t> SCADA (agregar nuevas funciones)</a:t>
            </a:r>
          </a:p>
          <a:p>
            <a:pPr>
              <a:buFont typeface="Wingdings" pitchFamily="2" charset="2"/>
              <a:buChar char="ü"/>
            </a:pPr>
            <a:r>
              <a:rPr lang="es-AR" sz="2000" dirty="0" smtClean="0"/>
              <a:t> Mejora en el método de conexión SCADA-ERP</a:t>
            </a:r>
          </a:p>
          <a:p>
            <a:pPr>
              <a:buFont typeface="Wingdings" pitchFamily="2" charset="2"/>
              <a:buChar char="ü"/>
            </a:pPr>
            <a:r>
              <a:rPr lang="es-AR" sz="2000" dirty="0" smtClean="0"/>
              <a:t> 2da etapa en evaluación (Control inventario y </a:t>
            </a:r>
            <a:r>
              <a:rPr lang="es-AR" sz="2000" dirty="0" err="1" smtClean="0"/>
              <a:t>layout</a:t>
            </a:r>
            <a:r>
              <a:rPr lang="es-AR" sz="2000" dirty="0" smtClean="0"/>
              <a:t> en línea)</a:t>
            </a:r>
          </a:p>
          <a:p>
            <a:endParaRPr lang="es-AR" sz="2000" dirty="0" smtClean="0"/>
          </a:p>
          <a:p>
            <a:r>
              <a:rPr lang="es-AR" sz="2000" dirty="0" smtClean="0"/>
              <a:t> </a:t>
            </a:r>
          </a:p>
          <a:p>
            <a:pPr lvl="0">
              <a:buFontTx/>
              <a:buChar char="-"/>
            </a:pPr>
            <a:endParaRPr lang="en-US" sz="2000" dirty="0">
              <a:latin typeface="+mj-lt"/>
            </a:endParaRPr>
          </a:p>
        </p:txBody>
      </p:sp>
      <p:pic>
        <p:nvPicPr>
          <p:cNvPr id="15" name="Picture 13" descr="Fija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85860"/>
            <a:ext cx="539750" cy="396875"/>
          </a:xfrm>
          <a:prstGeom prst="rect">
            <a:avLst/>
          </a:prstGeom>
          <a:noFill/>
        </p:spPr>
      </p:pic>
      <p:sp>
        <p:nvSpPr>
          <p:cNvPr id="12" name="1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MASISA ARGENTINA 2013</a:t>
            </a:r>
            <a:endParaRPr lang="en-US" dirty="0"/>
          </a:p>
        </p:txBody>
      </p:sp>
      <p:cxnSp>
        <p:nvCxnSpPr>
          <p:cNvPr id="17" name="16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357290" y="2000240"/>
            <a:ext cx="7000924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2325">
              <a:lnSpc>
                <a:spcPct val="95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TRAZABILIDAD DE PRODUCTOS CON IDENTIFICACIÓN POR RADIOFRECUENCIA (RFID)</a:t>
            </a:r>
          </a:p>
          <a:p>
            <a:pPr algn="ctr" defTabSz="822325">
              <a:lnSpc>
                <a:spcPct val="95000"/>
              </a:lnSpc>
            </a:pPr>
            <a:endParaRPr lang="en-US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 defTabSz="822325">
              <a:lnSpc>
                <a:spcPct val="95000"/>
              </a:lnSpc>
            </a:pP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DUDAS? CONSULTAS?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19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043607" y="1989138"/>
            <a:ext cx="7654305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s-ES" altLang="es-AR" sz="2400" i="1" dirty="0" smtClean="0"/>
              <a:t>Arquitectura</a:t>
            </a:r>
            <a:r>
              <a:rPr lang="es-ES" altLang="es-AR" i="1" dirty="0" smtClean="0"/>
              <a:t> </a:t>
            </a:r>
            <a:r>
              <a:rPr lang="es-ES" altLang="es-AR" sz="2400" i="1" dirty="0" smtClean="0"/>
              <a:t>básica</a:t>
            </a:r>
            <a:r>
              <a:rPr lang="es-ES" altLang="es-AR" i="1" dirty="0" smtClean="0"/>
              <a:t> </a:t>
            </a:r>
            <a:r>
              <a:rPr lang="es-ES" altLang="es-AR" sz="2400" i="1" dirty="0" smtClean="0"/>
              <a:t>sistema</a:t>
            </a:r>
            <a:endParaRPr lang="es-ES" altLang="es-AR" i="1" dirty="0" smtClean="0"/>
          </a:p>
        </p:txBody>
      </p:sp>
      <p:pic>
        <p:nvPicPr>
          <p:cNvPr id="10" name="Picture 4" descr="RFID_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2996952"/>
            <a:ext cx="6249635" cy="279685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148679" y="1052736"/>
            <a:ext cx="5047602" cy="62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Que es RFID?</a:t>
            </a:r>
          </a:p>
        </p:txBody>
      </p:sp>
      <p:cxnSp>
        <p:nvCxnSpPr>
          <p:cNvPr id="17" name="16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792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047878" y="980728"/>
            <a:ext cx="59055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TAG = Antena + Chip</a:t>
            </a:r>
          </a:p>
        </p:txBody>
      </p:sp>
      <p:pic>
        <p:nvPicPr>
          <p:cNvPr id="19" name="Picture 5" descr="barein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844675"/>
            <a:ext cx="3073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4862513" y="1772723"/>
            <a:ext cx="3216275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s-AR" sz="2000" dirty="0"/>
          </a:p>
          <a:p>
            <a:r>
              <a:rPr lang="en-US" altLang="es-AR" sz="2000" dirty="0"/>
              <a:t>Capacitor (</a:t>
            </a:r>
            <a:r>
              <a:rPr lang="en-US" altLang="es-AR" sz="2000" dirty="0" err="1"/>
              <a:t>cortado</a:t>
            </a:r>
            <a:r>
              <a:rPr lang="en-US" altLang="es-AR" sz="2000" dirty="0"/>
              <a:t> laser)</a:t>
            </a:r>
          </a:p>
          <a:p>
            <a:endParaRPr lang="en-US" altLang="es-AR" sz="2000" dirty="0"/>
          </a:p>
          <a:p>
            <a:endParaRPr lang="en-US" altLang="es-AR" sz="600" dirty="0"/>
          </a:p>
          <a:p>
            <a:r>
              <a:rPr lang="en-US" altLang="es-AR" sz="2000" dirty="0" err="1"/>
              <a:t>Contactos</a:t>
            </a:r>
            <a:endParaRPr lang="en-US" altLang="es-AR" sz="2000" dirty="0"/>
          </a:p>
          <a:p>
            <a:endParaRPr lang="en-US" altLang="es-AR" sz="2000" dirty="0"/>
          </a:p>
          <a:p>
            <a:endParaRPr lang="en-US" altLang="es-AR" sz="1200" dirty="0"/>
          </a:p>
          <a:p>
            <a:r>
              <a:rPr lang="en-US" altLang="es-AR" sz="2000" dirty="0"/>
              <a:t>Chip </a:t>
            </a:r>
          </a:p>
          <a:p>
            <a:endParaRPr lang="en-US" altLang="es-AR" sz="2000" dirty="0"/>
          </a:p>
          <a:p>
            <a:r>
              <a:rPr lang="en-US" altLang="es-AR" sz="2000" dirty="0" err="1"/>
              <a:t>Bobina</a:t>
            </a:r>
            <a:r>
              <a:rPr lang="en-US" altLang="es-AR" sz="2000" dirty="0"/>
              <a:t> (</a:t>
            </a:r>
            <a:r>
              <a:rPr lang="en-US" altLang="es-AR" sz="2000" dirty="0" err="1"/>
              <a:t>Antena</a:t>
            </a:r>
            <a:r>
              <a:rPr lang="en-US" altLang="es-AR" sz="2000" dirty="0"/>
              <a:t>)</a:t>
            </a:r>
            <a:endParaRPr lang="en-US" altLang="es-AR" sz="1200" b="1" dirty="0"/>
          </a:p>
        </p:txBody>
      </p:sp>
      <p:sp>
        <p:nvSpPr>
          <p:cNvPr id="21" name="Line 7"/>
          <p:cNvSpPr>
            <a:spLocks noChangeShapeType="1"/>
          </p:cNvSpPr>
          <p:nvPr/>
        </p:nvSpPr>
        <p:spPr bwMode="auto">
          <a:xfrm flipH="1">
            <a:off x="3846513" y="2314575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400"/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>
            <a:off x="2830513" y="2301875"/>
            <a:ext cx="1016000" cy="1041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400"/>
          </a:p>
        </p:txBody>
      </p:sp>
      <p:sp>
        <p:nvSpPr>
          <p:cNvPr id="23" name="Line 9"/>
          <p:cNvSpPr>
            <a:spLocks noChangeShapeType="1"/>
          </p:cNvSpPr>
          <p:nvPr/>
        </p:nvSpPr>
        <p:spPr bwMode="auto">
          <a:xfrm flipH="1">
            <a:off x="3389313" y="3825875"/>
            <a:ext cx="147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40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H="1" flipV="1">
            <a:off x="2982913" y="3673475"/>
            <a:ext cx="41910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400"/>
          </a:p>
        </p:txBody>
      </p:sp>
      <p:sp>
        <p:nvSpPr>
          <p:cNvPr id="25" name="Line 11"/>
          <p:cNvSpPr>
            <a:spLocks noChangeShapeType="1"/>
          </p:cNvSpPr>
          <p:nvPr/>
        </p:nvSpPr>
        <p:spPr bwMode="auto">
          <a:xfrm flipH="1">
            <a:off x="3744913" y="4448175"/>
            <a:ext cx="111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400"/>
          </a:p>
        </p:txBody>
      </p:sp>
      <p:sp>
        <p:nvSpPr>
          <p:cNvPr id="26" name="Line 12"/>
          <p:cNvSpPr>
            <a:spLocks noChangeShapeType="1"/>
          </p:cNvSpPr>
          <p:nvPr/>
        </p:nvSpPr>
        <p:spPr bwMode="auto">
          <a:xfrm flipH="1" flipV="1">
            <a:off x="3846513" y="2949575"/>
            <a:ext cx="1016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400"/>
          </a:p>
        </p:txBody>
      </p:sp>
      <p:sp>
        <p:nvSpPr>
          <p:cNvPr id="27" name="Line 13"/>
          <p:cNvSpPr>
            <a:spLocks noChangeShapeType="1"/>
          </p:cNvSpPr>
          <p:nvPr/>
        </p:nvSpPr>
        <p:spPr bwMode="auto">
          <a:xfrm flipH="1">
            <a:off x="3249613" y="3051175"/>
            <a:ext cx="469900" cy="368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400"/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3719513" y="3051175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AR" sz="1400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1908175" y="5734050"/>
            <a:ext cx="59055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400" b="1" i="1">
                <a:solidFill>
                  <a:srgbClr val="800000"/>
                </a:solidFill>
              </a:rPr>
              <a:t>TECNOLOGIAS LF-HF-UHF </a:t>
            </a:r>
          </a:p>
        </p:txBody>
      </p:sp>
      <p:cxnSp>
        <p:nvCxnSpPr>
          <p:cNvPr id="31" name="30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043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" name="Picture 4" descr="Portal%20Sc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" y="2060848"/>
            <a:ext cx="2707246" cy="35262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835696" y="1062642"/>
            <a:ext cx="7200900" cy="71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AR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Sistemas de lectura y escritura.</a:t>
            </a:r>
          </a:p>
        </p:txBody>
      </p:sp>
      <p:pic>
        <p:nvPicPr>
          <p:cNvPr id="33" name="Picture 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156" y="2996952"/>
            <a:ext cx="2657413" cy="24045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encrypted-tbn0.gstatic.com/images?q=tbn:ANd9GcRGkamjJLH2AXMUd1A6x-EAm6oR8kn_RZRh1fZNwuzcqiblQ2G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79" y="2996952"/>
            <a:ext cx="2098763" cy="18038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cxnSp>
        <p:nvCxnSpPr>
          <p:cNvPr id="35" name="34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331" y="3068960"/>
            <a:ext cx="1102140" cy="2339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5990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35" name="34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3528" y="1844824"/>
            <a:ext cx="6350199" cy="333704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>
            <a:lvl1pPr marL="342900" indent="-342900" defTabSz="4229100" eaLnBrk="0" hangingPunct="0">
              <a:tabLst>
                <a:tab pos="23876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229100" eaLnBrk="0" hangingPunct="0">
              <a:tabLst>
                <a:tab pos="23876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229100" eaLnBrk="0" hangingPunct="0">
              <a:tabLst>
                <a:tab pos="23876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229100" eaLnBrk="0" hangingPunct="0">
              <a:tabLst>
                <a:tab pos="23876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229100" eaLnBrk="0" hangingPunct="0">
              <a:tabLst>
                <a:tab pos="23876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2291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2291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2291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229100" eaLnBrk="0" fontAlgn="base" hangingPunct="0">
              <a:spcBef>
                <a:spcPct val="0"/>
              </a:spcBef>
              <a:spcAft>
                <a:spcPct val="0"/>
              </a:spcAft>
              <a:tabLst>
                <a:tab pos="2387600" algn="l"/>
              </a:tabLs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990000"/>
              </a:buClr>
              <a:buFont typeface="Wingdings" pitchFamily="2" charset="2"/>
              <a:buChar char="þ"/>
            </a:pPr>
            <a:r>
              <a:rPr lang="es-ES" altLang="es-AR" sz="2400" b="1" i="1" dirty="0">
                <a:solidFill>
                  <a:srgbClr val="990000"/>
                </a:solidFill>
                <a:latin typeface="Century Gothic" pitchFamily="34" charset="0"/>
              </a:rPr>
              <a:t>Rápida Lectura</a:t>
            </a:r>
          </a:p>
          <a:p>
            <a:pPr eaLnBrk="1" hangingPunct="1">
              <a:spcAft>
                <a:spcPct val="50000"/>
              </a:spcAft>
              <a:buClr>
                <a:srgbClr val="990000"/>
              </a:buClr>
              <a:buFont typeface="Wingdings" pitchFamily="2" charset="2"/>
              <a:buChar char="þ"/>
            </a:pPr>
            <a:r>
              <a:rPr lang="es-ES" altLang="es-AR" sz="2400" b="1" i="1" dirty="0">
                <a:solidFill>
                  <a:srgbClr val="990000"/>
                </a:solidFill>
                <a:latin typeface="Century Gothic" pitchFamily="34" charset="0"/>
              </a:rPr>
              <a:t>Sin Contacto</a:t>
            </a:r>
          </a:p>
          <a:p>
            <a:pPr eaLnBrk="1" hangingPunct="1">
              <a:spcAft>
                <a:spcPct val="50000"/>
              </a:spcAft>
              <a:buClr>
                <a:srgbClr val="990000"/>
              </a:buClr>
              <a:buFont typeface="Wingdings" pitchFamily="2" charset="2"/>
              <a:buChar char="þ"/>
            </a:pPr>
            <a:r>
              <a:rPr lang="es-ES" altLang="es-AR" sz="2400" b="1" i="1" dirty="0">
                <a:solidFill>
                  <a:srgbClr val="990000"/>
                </a:solidFill>
                <a:latin typeface="Century Gothic" pitchFamily="34" charset="0"/>
              </a:rPr>
              <a:t>Durable en el tiempo</a:t>
            </a:r>
          </a:p>
          <a:p>
            <a:pPr eaLnBrk="1" hangingPunct="1">
              <a:spcAft>
                <a:spcPct val="50000"/>
              </a:spcAft>
              <a:buClr>
                <a:srgbClr val="990000"/>
              </a:buClr>
              <a:buFont typeface="Wingdings" pitchFamily="2" charset="2"/>
              <a:buChar char="þ"/>
            </a:pPr>
            <a:r>
              <a:rPr lang="es-ES" altLang="es-AR" sz="2400" b="1" i="1" dirty="0">
                <a:solidFill>
                  <a:srgbClr val="990000"/>
                </a:solidFill>
                <a:latin typeface="Century Gothic" pitchFamily="34" charset="0"/>
              </a:rPr>
              <a:t>Interacción automática</a:t>
            </a:r>
          </a:p>
          <a:p>
            <a:pPr eaLnBrk="1" hangingPunct="1">
              <a:spcAft>
                <a:spcPct val="50000"/>
              </a:spcAft>
              <a:buClr>
                <a:srgbClr val="990000"/>
              </a:buClr>
              <a:buFont typeface="Wingdings" pitchFamily="2" charset="2"/>
              <a:buChar char="þ"/>
            </a:pPr>
            <a:r>
              <a:rPr lang="es-ES" altLang="es-AR" sz="2400" b="1" i="1" dirty="0">
                <a:solidFill>
                  <a:srgbClr val="990000"/>
                </a:solidFill>
                <a:latin typeface="Century Gothic" pitchFamily="34" charset="0"/>
              </a:rPr>
              <a:t>No necesita línea visual</a:t>
            </a:r>
          </a:p>
          <a:p>
            <a:pPr eaLnBrk="1" hangingPunct="1">
              <a:spcAft>
                <a:spcPct val="50000"/>
              </a:spcAft>
              <a:buClr>
                <a:srgbClr val="990000"/>
              </a:buClr>
              <a:buFont typeface="Wingdings" pitchFamily="2" charset="2"/>
              <a:buChar char="þ"/>
            </a:pPr>
            <a:r>
              <a:rPr lang="es-ES" altLang="es-AR" sz="2400" b="1" i="1" dirty="0">
                <a:solidFill>
                  <a:srgbClr val="990000"/>
                </a:solidFill>
                <a:latin typeface="Century Gothic" pitchFamily="34" charset="0"/>
              </a:rPr>
              <a:t>Optimice los procesos</a:t>
            </a:r>
          </a:p>
          <a:p>
            <a:pPr eaLnBrk="1" hangingPunct="1">
              <a:spcAft>
                <a:spcPct val="50000"/>
              </a:spcAft>
              <a:buClr>
                <a:srgbClr val="990000"/>
              </a:buClr>
              <a:buFont typeface="Wingdings" pitchFamily="2" charset="2"/>
              <a:buChar char="þ"/>
            </a:pPr>
            <a:r>
              <a:rPr lang="es-ES" altLang="es-AR" sz="2000" b="1" i="1" dirty="0">
                <a:solidFill>
                  <a:srgbClr val="990000"/>
                </a:solidFill>
                <a:latin typeface="Century Gothic" pitchFamily="34" charset="0"/>
                <a:sym typeface="Monotype Sorts" pitchFamily="2" charset="2"/>
              </a:rPr>
              <a:t> Puede ser utilizado en ambiente robusto.</a:t>
            </a:r>
            <a:endParaRPr lang="es-ES" altLang="es-AR" sz="2000" b="1" i="1" dirty="0">
              <a:solidFill>
                <a:srgbClr val="990000"/>
              </a:solidFill>
              <a:latin typeface="Century Gothic" pitchFamily="34" charset="0"/>
            </a:endParaRPr>
          </a:p>
          <a:p>
            <a:pPr eaLnBrk="1" hangingPunct="1">
              <a:spcAft>
                <a:spcPct val="50000"/>
              </a:spcAft>
              <a:buClr>
                <a:srgbClr val="990000"/>
              </a:buClr>
              <a:buFont typeface="Wingdings" pitchFamily="2" charset="2"/>
              <a:buChar char="þ"/>
            </a:pPr>
            <a:r>
              <a:rPr lang="es-ES" altLang="es-AR" sz="2000" b="1" i="1" dirty="0">
                <a:solidFill>
                  <a:srgbClr val="990000"/>
                </a:solidFill>
                <a:latin typeface="Century Gothic" pitchFamily="34" charset="0"/>
                <a:sym typeface="Monotype Sorts" pitchFamily="2" charset="2"/>
              </a:rPr>
              <a:t> Lectura y escritura en movimiento</a:t>
            </a:r>
            <a:endParaRPr lang="es-ES" altLang="es-AR" sz="2000" b="1" i="1" dirty="0">
              <a:solidFill>
                <a:srgbClr val="990000"/>
              </a:solidFill>
              <a:latin typeface="Century Gothic" pitchFamily="34" charset="0"/>
            </a:endParaRPr>
          </a:p>
          <a:p>
            <a:pPr eaLnBrk="1" hangingPunct="1">
              <a:spcAft>
                <a:spcPct val="50000"/>
              </a:spcAft>
              <a:buClr>
                <a:srgbClr val="990000"/>
              </a:buClr>
              <a:buFont typeface="Wingdings" pitchFamily="2" charset="2"/>
              <a:buChar char="þ"/>
            </a:pPr>
            <a:endParaRPr lang="es-ES" altLang="es-AR" sz="2400" b="1" i="1" dirty="0">
              <a:solidFill>
                <a:srgbClr val="990000"/>
              </a:solidFill>
              <a:latin typeface="Century Gothic" pitchFamily="34" charset="0"/>
            </a:endParaRPr>
          </a:p>
        </p:txBody>
      </p:sp>
      <p:sp>
        <p:nvSpPr>
          <p:cNvPr id="13" name="Rectangle 121"/>
          <p:cNvSpPr>
            <a:spLocks noChangeArrowheads="1"/>
          </p:cNvSpPr>
          <p:nvPr/>
        </p:nvSpPr>
        <p:spPr bwMode="auto">
          <a:xfrm>
            <a:off x="2051720" y="1086143"/>
            <a:ext cx="5545138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8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Beneficios de la RFID</a:t>
            </a:r>
          </a:p>
        </p:txBody>
      </p:sp>
    </p:spTree>
    <p:extLst>
      <p:ext uri="{BB962C8B-B14F-4D97-AF65-F5344CB8AC3E}">
        <p14:creationId xmlns="" xmlns:p14="http://schemas.microsoft.com/office/powerpoint/2010/main" val="70051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043508" y="1062642"/>
            <a:ext cx="7200900" cy="71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AR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Aplicaciones realizadas en Argentina.</a:t>
            </a:r>
          </a:p>
        </p:txBody>
      </p:sp>
      <p:cxnSp>
        <p:nvCxnSpPr>
          <p:cNvPr id="35" name="34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95424" y="1608891"/>
            <a:ext cx="403267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Stock Tabaco</a:t>
            </a:r>
            <a:endParaRPr lang="es-ES" altLang="es-A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17" name="Picture 8" descr="P10100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9866" y="2404022"/>
            <a:ext cx="2376264" cy="178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7" descr="P1010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7" y="4149080"/>
            <a:ext cx="2376264" cy="1782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DSC017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261" y="2404021"/>
            <a:ext cx="2649711" cy="35317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7" descr="916_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5667" y="2402215"/>
            <a:ext cx="819901" cy="666745"/>
          </a:xfrm>
          <a:prstGeom prst="rect">
            <a:avLst/>
          </a:prstGeom>
          <a:noFill/>
        </p:spPr>
      </p:pic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3779911" y="2854374"/>
            <a:ext cx="123644" cy="1654746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90000" tIns="46800" rIns="90000" bIns="46800"/>
          <a:lstStyle/>
          <a:p>
            <a:endParaRPr lang="es-AR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75856" y="1623963"/>
            <a:ext cx="403267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ID contenedores</a:t>
            </a:r>
            <a:endParaRPr lang="es-ES" altLang="es-A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33" y="4241927"/>
            <a:ext cx="2517645" cy="1707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134" y="2404022"/>
            <a:ext cx="2504890" cy="1961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372200" y="1628800"/>
            <a:ext cx="4032672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ID Pallet</a:t>
            </a:r>
            <a:endParaRPr lang="es-ES" altLang="es-A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096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1043508" y="1124744"/>
            <a:ext cx="7200900" cy="71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altLang="es-AR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Aplicaciones realizadas en Argentina.</a:t>
            </a:r>
          </a:p>
        </p:txBody>
      </p:sp>
      <p:cxnSp>
        <p:nvCxnSpPr>
          <p:cNvPr id="35" name="34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39328" y="1773842"/>
            <a:ext cx="2266964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ID personas</a:t>
            </a:r>
          </a:p>
          <a:p>
            <a:pPr eaLnBrk="1" hangingPunct="1"/>
            <a:r>
              <a:rPr lang="es-ES" altLang="es-A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</a:t>
            </a:r>
            <a:r>
              <a:rPr lang="es-ES" altLang="es-A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 Cosecha</a:t>
            </a:r>
            <a:endParaRPr lang="es-ES" altLang="es-A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75856" y="1763142"/>
            <a:ext cx="266269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ID Activos y </a:t>
            </a:r>
          </a:p>
          <a:p>
            <a:pPr eaLnBrk="1" hangingPunct="1"/>
            <a:r>
              <a:rPr lang="es-ES" altLang="es-A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</a:t>
            </a:r>
            <a:r>
              <a:rPr lang="es-ES" altLang="es-A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antenimiento</a:t>
            </a:r>
            <a:endParaRPr lang="es-ES" altLang="es-A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6372200" y="1767979"/>
            <a:ext cx="2540661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s-ES" altLang="es-A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ID camiones </a:t>
            </a:r>
          </a:p>
          <a:p>
            <a:pPr eaLnBrk="1" hangingPunct="1"/>
            <a:r>
              <a:rPr lang="es-ES" altLang="es-AR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e</a:t>
            </a:r>
            <a:r>
              <a:rPr lang="es-ES" altLang="es-A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n procesos</a:t>
            </a:r>
            <a:endParaRPr lang="es-ES" altLang="es-A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27" name="Picture 6" descr="cosech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4" y="4601967"/>
            <a:ext cx="2483625" cy="162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psionteklogi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2608" y="3738689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0" descr="psionteklogi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" y="3301283"/>
            <a:ext cx="1253461" cy="125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 descr="keyring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27392"/>
            <a:ext cx="1114612" cy="90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8" descr="readta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sharpenSoften amount="45000"/>
                    </a14:imgEffect>
                    <a14:imgEffect>
                      <a14:brightnessContrast bright="47000" contrast="-3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46" y="3068960"/>
            <a:ext cx="2578424" cy="193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9" descr="pantalla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02716"/>
            <a:ext cx="1373113" cy="122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 descr="Grupo_baj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130" y="4963512"/>
            <a:ext cx="1348421" cy="125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" descr="Gru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033804"/>
            <a:ext cx="2252629" cy="1627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" descr="Imagen 00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60882"/>
            <a:ext cx="2252629" cy="1576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1748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816" y="2348880"/>
            <a:ext cx="4842284" cy="36317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1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5540F-9928-4B3A-B890-27A6EEEA94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5" name="1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MASISA ARGENTINA 2013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 bwMode="auto">
          <a:xfrm>
            <a:off x="395536" y="1196752"/>
            <a:ext cx="8136904" cy="711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AR" sz="28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PROYECTO MASISA TRAZABILIDAD CON RFID EN PRODUCTO TERMINADO.</a:t>
            </a:r>
          </a:p>
        </p:txBody>
      </p:sp>
      <p:cxnSp>
        <p:nvCxnSpPr>
          <p:cNvPr id="35" name="34 Conector recto"/>
          <p:cNvCxnSpPr/>
          <p:nvPr/>
        </p:nvCxnSpPr>
        <p:spPr>
          <a:xfrm>
            <a:off x="0" y="1000108"/>
            <a:ext cx="9144000" cy="0"/>
          </a:xfrm>
          <a:prstGeom prst="line">
            <a:avLst/>
          </a:prstGeom>
          <a:ln w="25400">
            <a:solidFill>
              <a:schemeClr val="accent3">
                <a:lumMod val="50000"/>
              </a:schemeClr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4" y="44624"/>
            <a:ext cx="903466" cy="90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0" descr="psionteklogix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12608" y="3738689"/>
            <a:ext cx="19431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273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nKmA8d36cOYryAPbUzx70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398</Words>
  <Application>Microsoft Office PowerPoint</Application>
  <PresentationFormat>Presentación en pantalla (4:3)</PresentationFormat>
  <Paragraphs>120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Edgardo Palauro</dc:creator>
  <cp:lastModifiedBy>rrpp</cp:lastModifiedBy>
  <cp:revision>44</cp:revision>
  <dcterms:created xsi:type="dcterms:W3CDTF">2013-11-04T14:20:34Z</dcterms:created>
  <dcterms:modified xsi:type="dcterms:W3CDTF">2013-11-07T15:40:55Z</dcterms:modified>
</cp:coreProperties>
</file>