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7" r:id="rId2"/>
    <p:sldId id="438" r:id="rId3"/>
    <p:sldId id="439" r:id="rId4"/>
    <p:sldId id="441" r:id="rId5"/>
    <p:sldId id="499" r:id="rId6"/>
    <p:sldId id="440" r:id="rId7"/>
    <p:sldId id="498" r:id="rId8"/>
    <p:sldId id="496" r:id="rId9"/>
    <p:sldId id="444" r:id="rId10"/>
    <p:sldId id="536" r:id="rId11"/>
    <p:sldId id="535" r:id="rId12"/>
    <p:sldId id="506" r:id="rId13"/>
    <p:sldId id="455" r:id="rId14"/>
    <p:sldId id="495" r:id="rId15"/>
    <p:sldId id="456" r:id="rId16"/>
    <p:sldId id="508" r:id="rId17"/>
    <p:sldId id="507" r:id="rId18"/>
    <p:sldId id="457" r:id="rId19"/>
    <p:sldId id="509" r:id="rId20"/>
    <p:sldId id="510" r:id="rId21"/>
    <p:sldId id="512" r:id="rId22"/>
    <p:sldId id="511" r:id="rId23"/>
    <p:sldId id="513" r:id="rId24"/>
    <p:sldId id="514" r:id="rId25"/>
    <p:sldId id="537" r:id="rId26"/>
    <p:sldId id="538" r:id="rId27"/>
    <p:sldId id="518" r:id="rId28"/>
    <p:sldId id="519" r:id="rId29"/>
    <p:sldId id="520" r:id="rId30"/>
    <p:sldId id="517" r:id="rId31"/>
    <p:sldId id="516" r:id="rId32"/>
    <p:sldId id="539" r:id="rId33"/>
    <p:sldId id="521" r:id="rId34"/>
    <p:sldId id="515" r:id="rId35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022C"/>
    <a:srgbClr val="336699"/>
    <a:srgbClr val="FF6600"/>
    <a:srgbClr val="FABE00"/>
    <a:srgbClr val="003366"/>
    <a:srgbClr val="003399"/>
    <a:srgbClr val="C09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4709" autoAdjust="0"/>
  </p:normalViewPr>
  <p:slideViewPr>
    <p:cSldViewPr>
      <p:cViewPr varScale="1">
        <p:scale>
          <a:sx n="84" d="100"/>
          <a:sy n="84" d="100"/>
        </p:scale>
        <p:origin x="-9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38" y="-108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2606EC-8F31-4C1E-9EE9-2F2507C03C94}" type="datetimeFigureOut">
              <a:rPr lang="es-AR"/>
              <a:pPr>
                <a:defRPr/>
              </a:pPr>
              <a:t>07/11/2013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355146-7DE4-4238-9B6E-3CDFAC57F6E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773473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55146-7DE4-4238-9B6E-3CDFAC57F6E9}" type="slidenum">
              <a:rPr lang="es-AR" smtClean="0"/>
              <a:pPr>
                <a:defRPr/>
              </a:pPr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2814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55146-7DE4-4238-9B6E-3CDFAC57F6E9}" type="slidenum">
              <a:rPr lang="es-AR" smtClean="0"/>
              <a:pPr>
                <a:defRPr/>
              </a:pPr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9171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55146-7DE4-4238-9B6E-3CDFAC57F6E9}" type="slidenum">
              <a:rPr lang="es-AR" smtClean="0"/>
              <a:pPr>
                <a:defRPr/>
              </a:pPr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5091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7E4D-9FF9-4260-8E5C-149C965EDF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90663-9A3D-4C7E-B576-552DA7ED3B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3DEE-1737-4AD3-9B2B-8A7447702F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94500" y="6245225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0E53457-AEEE-4880-BA22-C25BFA85EF3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6AB3-83AD-4D5A-96E1-587720D299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24948-E659-4561-AE53-4459A1D611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B361-07FA-44B2-B07C-84B684FB85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BF50-64C4-4E66-A921-89321C7AFB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2750" y="6275388"/>
            <a:ext cx="2133600" cy="476250"/>
          </a:xfr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1C487E38-5400-4122-821C-5D54380E4F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AE59-2838-4957-AA1A-A636D0E06A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A3BF-0763-4448-99F0-9447581CBB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FE97467-61C1-4DCC-9D33-D5BAF026B9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117" r:id="rId2"/>
    <p:sldLayoutId id="2147484088" r:id="rId3"/>
    <p:sldLayoutId id="2147484089" r:id="rId4"/>
    <p:sldLayoutId id="2147484090" r:id="rId5"/>
    <p:sldLayoutId id="2147484091" r:id="rId6"/>
    <p:sldLayoutId id="2147484118" r:id="rId7"/>
    <p:sldLayoutId id="2147484092" r:id="rId8"/>
    <p:sldLayoutId id="2147484093" r:id="rId9"/>
    <p:sldLayoutId id="2147484094" r:id="rId10"/>
    <p:sldLayoutId id="2147484095" r:id="rId11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3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1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6.jpeg"/><Relationship Id="rId7" Type="http://schemas.openxmlformats.org/officeDocument/2006/relationships/image" Target="../media/image42.jpeg"/><Relationship Id="rId12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12.gif"/><Relationship Id="rId5" Type="http://schemas.openxmlformats.org/officeDocument/2006/relationships/image" Target="../media/image17.jpeg"/><Relationship Id="rId10" Type="http://schemas.openxmlformats.org/officeDocument/2006/relationships/image" Target="../media/image11.jpeg"/><Relationship Id="rId4" Type="http://schemas.openxmlformats.org/officeDocument/2006/relationships/image" Target="../media/image19.jpe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9.jpeg"/><Relationship Id="rId7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16.jpeg"/><Relationship Id="rId4" Type="http://schemas.openxmlformats.org/officeDocument/2006/relationships/image" Target="../media/image22.jpeg"/><Relationship Id="rId9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gif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uanjoseaguirre@consumax.com.a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nielgil@consumax.com.a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1687513" y="1931988"/>
            <a:ext cx="5732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AR" sz="1100" b="1">
              <a:solidFill>
                <a:srgbClr val="FABE00"/>
              </a:solidFill>
            </a:endParaRPr>
          </a:p>
        </p:txBody>
      </p:sp>
      <p:sp>
        <p:nvSpPr>
          <p:cNvPr id="8195" name="1 CuadroTexto"/>
          <p:cNvSpPr txBox="1">
            <a:spLocks noChangeArrowheads="1"/>
          </p:cNvSpPr>
          <p:nvPr/>
        </p:nvSpPr>
        <p:spPr bwMode="auto">
          <a:xfrm>
            <a:off x="1583414" y="1931988"/>
            <a:ext cx="594066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5400" b="1" dirty="0" err="1" smtClean="0">
                <a:solidFill>
                  <a:schemeClr val="bg1"/>
                </a:solidFill>
              </a:rPr>
              <a:t>VoIP</a:t>
            </a:r>
            <a:r>
              <a:rPr lang="es-ES" sz="5400" b="1" dirty="0" smtClean="0">
                <a:solidFill>
                  <a:schemeClr val="bg1"/>
                </a:solidFill>
              </a:rPr>
              <a:t> con </a:t>
            </a:r>
            <a:r>
              <a:rPr lang="es-ES" sz="5400" b="1" dirty="0" err="1" smtClean="0">
                <a:solidFill>
                  <a:schemeClr val="bg1"/>
                </a:solidFill>
              </a:rPr>
              <a:t>Asterisk</a:t>
            </a:r>
            <a:endParaRPr lang="es-ES" sz="1100" b="1" dirty="0">
              <a:solidFill>
                <a:srgbClr val="FABE00"/>
              </a:solidFill>
            </a:endParaRPr>
          </a:p>
          <a:p>
            <a:pPr algn="ctr"/>
            <a:endParaRPr lang="es-ES" sz="1100" b="1" dirty="0">
              <a:solidFill>
                <a:srgbClr val="FABE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10</a:t>
            </a:fld>
            <a:endParaRPr lang="es-ES" smtClean="0">
              <a:latin typeface="Arial" pitchFamily="34" charset="0"/>
            </a:endParaRP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23986" y="1311246"/>
            <a:ext cx="67183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/>
              <a:t>Reducción en costos de </a:t>
            </a:r>
            <a:r>
              <a:rPr lang="es-ES" sz="1600" dirty="0" smtClean="0"/>
              <a:t>llamadas</a:t>
            </a:r>
            <a:endParaRPr lang="es-ES_tradnl" sz="1600" dirty="0" smtClean="0"/>
          </a:p>
          <a:p>
            <a:pPr marL="342900" indent="-342900">
              <a:spcBef>
                <a:spcPct val="20000"/>
              </a:spcBef>
            </a:pPr>
            <a:endParaRPr lang="es-ES_tradnl" sz="1600" dirty="0" smtClean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s-ES_tradnl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Motivaciones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err="1" smtClean="0"/>
              <a:t>VoIP</a:t>
            </a:r>
            <a:endParaRPr lang="es-AR" sz="1200" b="1" dirty="0"/>
          </a:p>
        </p:txBody>
      </p:sp>
      <p:pic>
        <p:nvPicPr>
          <p:cNvPr id="15" name="Imagen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547664" y="1581629"/>
            <a:ext cx="6090100" cy="453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ítulo 5"/>
          <p:cNvSpPr txBox="1">
            <a:spLocks noGrp="1"/>
          </p:cNvSpPr>
          <p:nvPr>
            <p:ph type="title" idx="4294967295"/>
          </p:nvPr>
        </p:nvSpPr>
        <p:spPr>
          <a:xfrm>
            <a:off x="1007604" y="3734889"/>
            <a:ext cx="1620181" cy="342183"/>
          </a:xfrm>
        </p:spPr>
        <p:txBody>
          <a:bodyPr anchorCtr="0"/>
          <a:lstStyle/>
          <a:p>
            <a:pPr lvl="0"/>
            <a:r>
              <a:rPr lang="es-AR" sz="1100" b="1" dirty="0"/>
              <a:t>Centro de </a:t>
            </a:r>
            <a:r>
              <a:rPr lang="es-AR" sz="1100" b="1" dirty="0" smtClean="0"/>
              <a:t>Contacto</a:t>
            </a:r>
            <a:endParaRPr lang="es-AR" sz="2000" dirty="0"/>
          </a:p>
        </p:txBody>
      </p:sp>
      <p:sp>
        <p:nvSpPr>
          <p:cNvPr id="17" name="Título 4"/>
          <p:cNvSpPr txBox="1">
            <a:spLocks noGrp="1"/>
          </p:cNvSpPr>
          <p:nvPr>
            <p:ph type="title" idx="4294967295"/>
          </p:nvPr>
        </p:nvSpPr>
        <p:spPr>
          <a:xfrm>
            <a:off x="3029925" y="1810456"/>
            <a:ext cx="2052227" cy="562676"/>
          </a:xfrm>
        </p:spPr>
        <p:txBody>
          <a:bodyPr anchorCtr="0"/>
          <a:lstStyle/>
          <a:p>
            <a:pPr lvl="0"/>
            <a:r>
              <a:rPr lang="es-AR" sz="2000" dirty="0" err="1"/>
              <a:t>Lineas</a:t>
            </a:r>
            <a:r>
              <a:rPr lang="es-AR" sz="2000" dirty="0"/>
              <a:t> Externas	</a:t>
            </a:r>
          </a:p>
        </p:txBody>
      </p:sp>
    </p:spTree>
    <p:extLst>
      <p:ext uri="{BB962C8B-B14F-4D97-AF65-F5344CB8AC3E}">
        <p14:creationId xmlns:p14="http://schemas.microsoft.com/office/powerpoint/2010/main" xmlns="" val="12945064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11</a:t>
            </a:fld>
            <a:endParaRPr lang="es-ES" smtClean="0">
              <a:latin typeface="Arial" pitchFamily="34" charset="0"/>
            </a:endParaRP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23986" y="1311246"/>
            <a:ext cx="67183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/>
              <a:t>Reducción en costos de </a:t>
            </a:r>
            <a:r>
              <a:rPr lang="es-ES" sz="1600" dirty="0" smtClean="0"/>
              <a:t>llamadas</a:t>
            </a:r>
            <a:endParaRPr lang="es-ES_tradnl" sz="1600" dirty="0" smtClean="0"/>
          </a:p>
          <a:p>
            <a:pPr marL="342900" indent="-342900">
              <a:spcBef>
                <a:spcPct val="20000"/>
              </a:spcBef>
            </a:pPr>
            <a:endParaRPr lang="es-ES_tradnl" sz="1600" dirty="0" smtClean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s-ES_tradnl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Motivaciones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err="1" smtClean="0"/>
              <a:t>VoIP</a:t>
            </a:r>
            <a:endParaRPr lang="es-AR" sz="1200" b="1" dirty="0"/>
          </a:p>
        </p:txBody>
      </p:sp>
      <p:sp>
        <p:nvSpPr>
          <p:cNvPr id="15" name="Título 2"/>
          <p:cNvSpPr txBox="1">
            <a:spLocks noGrp="1"/>
          </p:cNvSpPr>
          <p:nvPr>
            <p:ph type="title" idx="4294967295"/>
          </p:nvPr>
        </p:nvSpPr>
        <p:spPr>
          <a:xfrm>
            <a:off x="2059346" y="1674951"/>
            <a:ext cx="4354608" cy="368352"/>
          </a:xfrm>
        </p:spPr>
        <p:txBody>
          <a:bodyPr anchorCtr="0"/>
          <a:lstStyle/>
          <a:p>
            <a:pPr lvl="0" algn="l">
              <a:buSzPct val="45000"/>
            </a:pPr>
            <a:r>
              <a:rPr lang="es-AR" sz="1600" dirty="0" smtClean="0"/>
              <a:t>Comunicaciones </a:t>
            </a:r>
            <a:r>
              <a:rPr lang="es-AR" sz="1600" dirty="0" err="1"/>
              <a:t>Intersucursales</a:t>
            </a:r>
            <a:r>
              <a:rPr lang="es-AR" sz="1600" dirty="0"/>
              <a:t> a bajo costo</a:t>
            </a:r>
          </a:p>
        </p:txBody>
      </p:sp>
      <p:sp>
        <p:nvSpPr>
          <p:cNvPr id="16" name="Título 3"/>
          <p:cNvSpPr txBox="1">
            <a:spLocks noGrp="1"/>
          </p:cNvSpPr>
          <p:nvPr>
            <p:ph type="title" idx="4294967295"/>
          </p:nvPr>
        </p:nvSpPr>
        <p:spPr>
          <a:xfrm>
            <a:off x="7073071" y="4365104"/>
            <a:ext cx="919309" cy="419823"/>
          </a:xfrm>
        </p:spPr>
        <p:txBody>
          <a:bodyPr anchorCtr="0"/>
          <a:lstStyle/>
          <a:p>
            <a:pPr lvl="0" algn="l"/>
            <a:r>
              <a:rPr lang="es-AR" sz="1600" dirty="0" smtClean="0"/>
              <a:t>Internos</a:t>
            </a:r>
            <a:endParaRPr lang="es-AR" sz="1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723986" y="2020818"/>
            <a:ext cx="5292272" cy="3812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01630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12</a:t>
            </a:fld>
            <a:endParaRPr lang="es-ES" smtClean="0">
              <a:latin typeface="Arial" pitchFamily="34" charset="0"/>
            </a:endParaRP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23986" y="1311246"/>
            <a:ext cx="6718392" cy="471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/>
              <a:t>Independencia </a:t>
            </a:r>
            <a:r>
              <a:rPr lang="es-AR" dirty="0"/>
              <a:t>de </a:t>
            </a:r>
            <a:r>
              <a:rPr lang="es-AR" dirty="0" smtClean="0"/>
              <a:t>Proveedores.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/>
              <a:t>Malas </a:t>
            </a:r>
            <a:r>
              <a:rPr lang="es-AR" dirty="0"/>
              <a:t>experiencias </a:t>
            </a:r>
            <a:r>
              <a:rPr lang="es-AR" dirty="0" smtClean="0"/>
              <a:t>previas.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/>
              <a:t>Recursos </a:t>
            </a:r>
            <a:r>
              <a:rPr lang="es-AR" dirty="0"/>
              <a:t>profesionales </a:t>
            </a:r>
            <a:r>
              <a:rPr lang="es-AR" dirty="0" smtClean="0"/>
              <a:t>disponibles.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/>
              <a:t>Madurez </a:t>
            </a:r>
            <a:r>
              <a:rPr lang="es-AR" dirty="0"/>
              <a:t>de la </a:t>
            </a:r>
            <a:r>
              <a:rPr lang="es-AR" dirty="0" smtClean="0"/>
              <a:t>tecnología </a:t>
            </a:r>
            <a:r>
              <a:rPr lang="es-AR" dirty="0" err="1" smtClean="0"/>
              <a:t>VoIP</a:t>
            </a:r>
            <a:r>
              <a:rPr lang="es-AR" dirty="0" smtClean="0"/>
              <a:t>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/>
              <a:t>Gran </a:t>
            </a:r>
            <a:r>
              <a:rPr lang="es-AR" dirty="0"/>
              <a:t>cantidad de material en Internet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/>
              <a:t>Motivaciones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err="1"/>
              <a:t>VoIP</a:t>
            </a:r>
            <a:endParaRPr lang="es-AR" sz="1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DD83F8-95EC-4F3C-84CF-8FBB10B0B7DB}" type="slidenum">
              <a:rPr lang="es-ES" smtClean="0"/>
              <a:pPr/>
              <a:t>13</a:t>
            </a:fld>
            <a:endParaRPr lang="es-ES" smtClean="0"/>
          </a:p>
        </p:txBody>
      </p:sp>
      <p:pic>
        <p:nvPicPr>
          <p:cNvPr id="9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s-AR" sz="2400" b="1" dirty="0"/>
              <a:t>Elección de la Plataforma de </a:t>
            </a:r>
            <a:r>
              <a:rPr lang="es-AR" sz="2400" b="1" dirty="0" smtClean="0"/>
              <a:t>Software</a:t>
            </a:r>
            <a:endParaRPr lang="es-AR" sz="2400" b="1" dirty="0"/>
          </a:p>
        </p:txBody>
      </p:sp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err="1" smtClean="0"/>
              <a:t>VoIP</a:t>
            </a:r>
            <a:endParaRPr lang="es-AR" sz="1200" b="1" dirty="0" smtClean="0"/>
          </a:p>
        </p:txBody>
      </p:sp>
      <p:pic>
        <p:nvPicPr>
          <p:cNvPr id="13" name="4 Imagen" descr="askozia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261" y="2153929"/>
            <a:ext cx="2276475" cy="771525"/>
          </a:xfrm>
          <a:prstGeom prst="rect">
            <a:avLst/>
          </a:prstGeom>
        </p:spPr>
      </p:pic>
      <p:pic>
        <p:nvPicPr>
          <p:cNvPr id="14" name="5 Imagen" descr="trixbox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9069" y="5006676"/>
            <a:ext cx="2193369" cy="714380"/>
          </a:xfrm>
          <a:prstGeom prst="rect">
            <a:avLst/>
          </a:prstGeom>
        </p:spPr>
      </p:pic>
      <p:pic>
        <p:nvPicPr>
          <p:cNvPr id="15" name="6 Imagen" descr="AsteriskNow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7943" y="2925454"/>
            <a:ext cx="2257425" cy="1304925"/>
          </a:xfrm>
          <a:prstGeom prst="rect">
            <a:avLst/>
          </a:prstGeom>
        </p:spPr>
      </p:pic>
      <p:pic>
        <p:nvPicPr>
          <p:cNvPr id="16" name="7 Imagen" descr="elastix_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1167" y="1863404"/>
            <a:ext cx="2190750" cy="809625"/>
          </a:xfrm>
          <a:prstGeom prst="rect">
            <a:avLst/>
          </a:prstGeom>
        </p:spPr>
      </p:pic>
      <p:pic>
        <p:nvPicPr>
          <p:cNvPr id="17" name="8 Imagen" descr="PIAF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4043" y="3720792"/>
            <a:ext cx="1905000" cy="1905000"/>
          </a:xfrm>
          <a:prstGeom prst="rect">
            <a:avLst/>
          </a:prstGeom>
        </p:spPr>
      </p:pic>
      <p:pic>
        <p:nvPicPr>
          <p:cNvPr id="2050" name="Picture 2" descr="http://www.3cx.es/wp-content/themes/MDM/images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823" y="3659569"/>
            <a:ext cx="1657350" cy="600076"/>
          </a:xfrm>
          <a:prstGeom prst="rect">
            <a:avLst/>
          </a:prstGeom>
          <a:solidFill>
            <a:srgbClr val="04022C"/>
          </a:solidFill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DD83F8-95EC-4F3C-84CF-8FBB10B0B7DB}" type="slidenum">
              <a:rPr lang="es-ES" smtClean="0"/>
              <a:pPr/>
              <a:t>14</a:t>
            </a:fld>
            <a:endParaRPr lang="es-ES" smtClean="0"/>
          </a:p>
        </p:txBody>
      </p:sp>
      <p:pic>
        <p:nvPicPr>
          <p:cNvPr id="9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967788" y="592984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buSzPct val="45000"/>
            </a:pPr>
            <a:r>
              <a:rPr lang="es-AR" sz="2400" b="1" dirty="0"/>
              <a:t>Elección del Hardware</a:t>
            </a: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6" name="18 Imagen" descr="Linksys-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981" y="5058732"/>
            <a:ext cx="1438275" cy="1438275"/>
          </a:xfrm>
          <a:prstGeom prst="rect">
            <a:avLst/>
          </a:prstGeom>
        </p:spPr>
      </p:pic>
      <p:pic>
        <p:nvPicPr>
          <p:cNvPr id="10" name="12 Imagen" descr="Linksys-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727" y="3170776"/>
            <a:ext cx="1438275" cy="1438275"/>
          </a:xfrm>
          <a:prstGeom prst="rect">
            <a:avLst/>
          </a:prstGeom>
        </p:spPr>
      </p:pic>
      <p:pic>
        <p:nvPicPr>
          <p:cNvPr id="11" name="8 Imagen" descr="OpenVox_A400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313" y="1915281"/>
            <a:ext cx="1616040" cy="1253364"/>
          </a:xfrm>
          <a:prstGeom prst="rect">
            <a:avLst/>
          </a:prstGeom>
        </p:spPr>
      </p:pic>
      <p:sp>
        <p:nvSpPr>
          <p:cNvPr id="12" name="4 CuadroTexto"/>
          <p:cNvSpPr txBox="1"/>
          <p:nvPr/>
        </p:nvSpPr>
        <p:spPr>
          <a:xfrm>
            <a:off x="1240975" y="117051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Placas PCI (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Compatibles con DIGIUM TDM400P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5 Imagen" descr="OpenVox-Log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5255" y="1503156"/>
            <a:ext cx="1671638" cy="507462"/>
          </a:xfrm>
          <a:prstGeom prst="rect">
            <a:avLst/>
          </a:prstGeom>
        </p:spPr>
      </p:pic>
      <p:pic>
        <p:nvPicPr>
          <p:cNvPr id="14" name="6 Imagen" descr="Sangoma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3259" y="2665258"/>
            <a:ext cx="1842749" cy="272025"/>
          </a:xfrm>
          <a:prstGeom prst="rect">
            <a:avLst/>
          </a:prstGeom>
        </p:spPr>
      </p:pic>
      <p:pic>
        <p:nvPicPr>
          <p:cNvPr id="15" name="7 Imagen" descr="Yeastar-Logo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3007" y="1334343"/>
            <a:ext cx="1600200" cy="676275"/>
          </a:xfrm>
          <a:prstGeom prst="rect">
            <a:avLst/>
          </a:prstGeom>
        </p:spPr>
      </p:pic>
      <p:pic>
        <p:nvPicPr>
          <p:cNvPr id="16" name="9 Imagen" descr="Sangoma-B6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93500" y="1573277"/>
            <a:ext cx="1513697" cy="1010953"/>
          </a:xfrm>
          <a:prstGeom prst="rect">
            <a:avLst/>
          </a:prstGeom>
        </p:spPr>
      </p:pic>
      <p:pic>
        <p:nvPicPr>
          <p:cNvPr id="17" name="10 Imagen" descr="Yeastar_TDM4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6355" y="1943546"/>
            <a:ext cx="1193567" cy="1408801"/>
          </a:xfrm>
          <a:prstGeom prst="rect">
            <a:avLst/>
          </a:prstGeom>
        </p:spPr>
      </p:pic>
      <p:sp>
        <p:nvSpPr>
          <p:cNvPr id="18" name="11 CuadroTexto"/>
          <p:cNvSpPr txBox="1"/>
          <p:nvPr/>
        </p:nvSpPr>
        <p:spPr>
          <a:xfrm>
            <a:off x="1240975" y="309933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Gateway de líneas analógicas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3 Imagen" descr="Linksys-SPA4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90622" y="3518261"/>
            <a:ext cx="1904768" cy="1685483"/>
          </a:xfrm>
          <a:prstGeom prst="rect">
            <a:avLst/>
          </a:prstGeom>
        </p:spPr>
      </p:pic>
      <p:pic>
        <p:nvPicPr>
          <p:cNvPr id="20" name="14 Imagen" descr="Sipura-Logo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0270" y="3435415"/>
            <a:ext cx="1312070" cy="452438"/>
          </a:xfrm>
          <a:prstGeom prst="rect">
            <a:avLst/>
          </a:prstGeom>
        </p:spPr>
      </p:pic>
      <p:pic>
        <p:nvPicPr>
          <p:cNvPr id="21" name="15 Imagen" descr="Sipura_SPA-3000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0112" y="3919676"/>
            <a:ext cx="1453026" cy="983820"/>
          </a:xfrm>
          <a:prstGeom prst="rect">
            <a:avLst/>
          </a:prstGeom>
        </p:spPr>
      </p:pic>
      <p:sp>
        <p:nvSpPr>
          <p:cNvPr id="22" name="16 CuadroTexto"/>
          <p:cNvSpPr txBox="1"/>
          <p:nvPr/>
        </p:nvSpPr>
        <p:spPr>
          <a:xfrm>
            <a:off x="1240975" y="50281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Adaptadores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20 Imagen" descr="Linksys-PAP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46758" y="5230799"/>
            <a:ext cx="784276" cy="1136632"/>
          </a:xfrm>
          <a:prstGeom prst="rect">
            <a:avLst/>
          </a:prstGeom>
        </p:spPr>
      </p:pic>
      <p:pic>
        <p:nvPicPr>
          <p:cNvPr id="24" name="21 Imagen" descr="Addpac_ap2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62298" y="5428585"/>
            <a:ext cx="1865310" cy="1012597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hISEBQQEhQSEBQVEBUUFRQXFBAUFBUUFxUVFBQVFRQXHCYfFxojGRQUHy8gIycpLiwsFR4xNTAqNSYrLCkBCQoKDgwOGg8PGCwkHiQ1LSopKSksNS0sKTUsLCwpKS4pLDI1NikqNDIsKSkpLCksLCwpLCwsKSwsLCwpLCwpKf/AABEIAMUA8AMBIgACEQEDEQH/xAAcAAEAAAcBAAAAAAAAAAAAAAAAAQIDBAUHCAb/xAA+EAABAwIEBAMECAQGAwEAAAABAAIDBBEFITFBBhJRYQcTcSIygaEUQlJikbHB0SNygvAIJDODkuFDoqNT/8QAGAEBAQEBAQAAAAAAAAAAAAAAAAIBAwT/xAAfEQEBAAIDAAIDAAAAAAAAAAAAAREhAgMxElETIkH/2gAMAwEAAhEDEQA/AN4oiICIiAiIgIiICIoF2V0EUXkMc8VMNpSWumEzx9SIeYbja49kfiteY5481D7tpYWQDZ8n8R/ryizR80G8HOAFzkOuy8ni/inhlOS11Q2Rwy5YgZT+LcvmuesX4nq6o/5iolmH2S48nwYLN+SxSDqzhvjSjrgTTSh5Au5hu2Ro6lhzt30WcXHlNUvjeJI3Oje03D2uLXA9nDMLanB3jg+PlixBplbp57B/EHTnYMneoseyDd6KywrGIamITQSNmjdo5pv8CNQexV6gIiICIiAiIgIiICIiAiIgIiICIiAilkkDQXEgAC5JIAA7krwvEfjJQUxLI3GrkG0RBYD0Mpy/C6D3d1hsf4xo6IXqJmMOzL80h9GDNaL4i8XsQqrtY8UsZy5Yvft3lOf4WXinOJJJJJOpJJJ9Scyg2/xD49k3bRQf7k36RtP5n4LW+O8YVlYf8xO94+wDyRj/AG22B+N1h7JZBCyKKWQQULKZLIJC3ojX7fJTWUrmX/dBlcDx+oo5POpZHRu+sBm1w6PYcnBbn4M8aKeo5YavlpZjkH/+B529o+4exy7rQbJSD077K4DA/TJ3TY+iDr1rri4zvn8FMuaODvEurw4iO5mgBzhefdG/lv1Z6adlvXhPjqlxBl4H2eB7cLrCVvfl3HcZIPRIl0QEREBERAREQEREBLqhWVjIo3yyODGMYXucdA0C5K01xN47vdzMoYwxuYE0mbiNnNj0b/Vf0QbgxTF4KdnmTyxws+09waD6X1PYLWfEnjvCy7KKIznTzX3ZHfsz3nfJadxLFp6l/mVEsk7+r3E2/lGjfhZWtkGZx/jGsrT/AJiZ723/ANMezGP6G5fjdYayWUQEELKICjZR5UEtlGyn5U5UElksqnKnKgp2ULKoWpZBSIRVLKUhBIW3VMEt9Ou4VYhSlBcxytkHK/I7O/dSsdLBI2RjnRvabse0kEHq1w0VoRy9x06K+pqwEckntNOh3CDbHA/jcDywYjYHQVIGX+60afzDLqN1t6nqWPaHsc17XAFrmkFpB0II1C5GrKEsz95p0cvQcF+IlVhzrMPnQE+1A4nl7lh+o70yO4QdPIsBwnxpTYhF5kD/AGmgeZE7KSM9HN6dxkVn0BERAREQEREHmPEyMnCK0DX6M4/AWJ+QXLUUq644ppvMoamP7VLM34mN1vmuPmO09EGRaVO0K0hlV2w3QRLFAKoMu4UxivmP+kEgapgxSAkFV43AoJeRR5FWDFEMQUeRORV+RORBb8igWKs5tlJY/wBj9EFA9lKqxHr8U5UFvy+qhyquWqUtQUrKk5tsxpuP2VxZSkILigxDl9lw543ajp3CV+HcgD2nmjOh6dirJzbZjTcfqFe4diJjyNnRu1br8Qgp4fiMtPK2aF7opG6OabEdj1HUaLe3h/4vRVZbTVXLBUnJp0ilO3KT7rz9k67dFo/EcPDf4kZ5ozofs9iseQg7HuorRPh74xPg5aauc6SHJrZtZI9gH/bZ31HdbwpalkjRJG5r2OF2uaQ5rgdwRqgrIiICIiCV7QQQcwcj6brjSvpvLlkj+xLIz/i8t/Rdmrkbjmm8vE61mlquUj0c4u/VBhAVcQzK2UQUGWgluq3lkZj8Nj+yxUUyyNLVbFBcNAdkRY9Nx+4VvNTFueo6q+8oO/Q7j0KiCW+9mPtbf1DZBZQ1dvezHzV9HYi4N1JNhwdm3L8irEhzDu0oMpyKm+Le1+ikp8RByfl32/BXobuDcILQsPyyKl8rrmrtzVTc1BbOapHNVw4Km4IKBCkIVYtUhagouClIVUhSEIKZCoubb03HTurghU5DldBc4fiHl3BHMw+8P1CjiFDy2ew8zDoenZY2KS2SyNFW8t2OzYdR07oLJev4C8R58NdyZzUxN3Q390nV0Z2PbQ/NearaPkNxm06FWqDrbAOIIKyBtRTvEjHfBzTu17dWuHQrJLlHhTi6ow+cTQOyNvMjPuStGzhsejtQuk+E+LIK+nbPCegewkc8b7ZseOvfdBm0REBct+L1NyY1VD7TmP8A+Ubf1uupF4LxR8Nm4lEJYrMqo2nkJsGyDXy3nbsdj2KDmdFWrKN8UjopGmORji17SLFrhqCqKCKrRyqiiDM0VdbIrLxEEZLykciytBX8qDLClLc2W/kOnw+yVOGsku0jMatOTh+/qFVp5Q4XCqTUweBe4IzDhqP76IMNV4S5ubfaHzH7q1hqHMOR9Rt8Qs/9ILMpLWvk8e6f5vsn5KhW4c1+YyPXY+qC2hxBrsneyfkq7gsVPTOabEKMNUW9wgv3NVNwUY6lruyi4IKJCpkKs4Km5BSIUhVRyovlA7oIFWksl/RTSyEqkglIVZjss1TA2U/obdkF/Q1YI8p2bTpfYq2ni5XFt7236pTtN89lLK65JQSFZ7gnjKXDaoTsu6N1mzR7SM7feGoPw3WAJUhQdhYXiUdRCyeJwfHIwPY7qDp8eyu1pbwD4tzfhsjussF//qwfJwH8y3SgIiIPE+InhpBiUZc0Niqmj2Jra20ZLb3m/MfJc2YthM1NM+nnYY5GGzmn5EHcEZgjVdkELyfH/h5BicNnWjnYD5UwGbd+Vw+swnbbZBywiv8AHMCmo5309QwxyMOmzhs5p+s07FWCAqscipKKDKUVeWlehpawPHdeMY+yv6SsIKD1bnZW1VpJCRmw2+79U/spKesDh3VRzkFLzWnIgh27Tr8OoVrNRbiw7K5mYHa/9j0Oyt3yEe97Teu/xH7ILJ8RHZVqOX2w1xPKTmdwq77HSx/JW74Nwgz1RgjGk+04/hpsrGWiaOp+KysM/PAx+49h3qNFY1CDFzRBWUoWQnVlKEFo4KXlVV9hropXm2vundBA2Gtx3UQ06e933UWsOmo/JTtAbprfRBFxsLBVvoIDC55LTnlkbEaC3XtsktHyx87iQTt8cvXQ+ip0YbJNGyV5Yxz2Mc/XkaSAXW7f3ogtCVKSvUcdcMikmHICIz7Iub2LRYi+/qvLlZLmZZLna8wXF30tTFVR+9FI14F7XAPtNPYtuPiuu6KqbJGyVubXsa9p+64Bw+RXGpK6e8IcV8/B6Y3uY2mF3rGS0f8AryrWvZoiICIiDzfG3AtPiUHlyjle25jlbbnjP6tO7d/XNczcT8LVFBUGnqG2cM2uFyyRuzmHcdtRouvVheK+E6fEKcwVDbjVjxk+N9snMPXtod0HIqL0fGnA1Rhs3lyjnjd/pzNBDJB0z91wGrfzXnEEVM19lIohBf01VZZeCq5gvNNKvKapsgzpcpC5UIp7hT3QSPZY3bl22P7KQSXNjkeh/TqqhKpSNB1QTyYo+Jtmn2SRcfqqdTiLwRc5E22VGaIuHKcx1yuoTRcwse2/RBCWch4BzB/NUi8h3K7MO0/ZVZGX1Gme6gT/AHZBSYwglpzB0PTsjI7Agm4/ToqrWEmw1zsOp6eqvvosDcnycxLfqg+ySAbOGtxc9skFjBEXEMYMzkBkNr2z3U1bSeXYc13b226Ebj42VGOUtNwfyPofVehwfgp9RSPqmyNNi5ojFy67czzHY2zAzuFlsnrLcMbgeGmsqo4C8ML3G7jYaDmIb98gWA3KcU4L9GqHR6t1YerSsdHK6N4c08r2ODgejmkEH8QF77jksq6KGuYA0kAkdL3Dm/B4cPQhTbjlPpNtli2rcXjqMHYZXjzYj5OebiWj+GfiwjP7pXgSVMXKQqpMKkwgSt8/4d6y9FUxfYqg7/nG39WlaFJW7P8ADg13JWn6vPAAfvBsl/kWrWtzoiICIiAiIgsMbwOGrhdT1EbZY3atOx2cDqHDYhc3+IfhjNhr/MbealcbNlsLsJ0ZKBoejtD6rp9UqqlZIx0cjWvY4FrmuALXA6gg6oOMEW0/EvwcfTF1VQtdJBm58QuXwgalu72fMd1qwIIqIKgiC7pqqyycb7i4WBCu6SrsUGSL1I56vBSeY3nZmdwrIxFBKXqQuVTy1Dy0FNrswSOYXzGYuOiyEmLsaCGRtZsDlob3J3Ls7a2yVlyKvh9YYZWTBrXljr8rwHNcNwQeoWXzTZ6tZuYnnII5jzaWB7hZLhjDqeeobDUSPia7JrgWgF+zXOPug6X6kL3WM0EWI0jZ4bc4HsjK4I96J3cbfDqtXytIJByI/G649Xd+WWeWex17um8PLq/16LjbhP6JIHMB8p2QJ1aRq0nqo+H/ABB9HqfKe60U9mOv7rZNI3/j7JPRy9JhGORV1A+Gqe1skYDS9xAJy/hy3OpysfTutZzN5XFtwbG1wbjI6gq5+0vGvLNzFei4/wAG8iqLmizJBzAdDo4fA3WFkxeQ07aa/wDDbI54Hd1rg9sr/FTYvjk1S7mldzWAAGgGQF7dTZY4lVxmtqk1sKlKirvB8Hmqp2U8DDJI82DRl6ucdmjcqlK3DnDk1dUspoG3c45uN+WNn1nvOzR89F1NwjwtDh9KymhGgu99vakkI9p7u5+QsFjvD7gOLDKcMFnzPAM0ts3O+y3owbD4r1aAiIgIiICIiAiIggQtS+JPgy2fnq6ABk1y58GTWSdSzZj+2h7LbaWQcYVFM+N7o3tcx7XFrmuBDmuGRBGxVNdPeIHhjT4k0vFoakN9iYDJ3RsoHvN76i65z4g4dqKKZ1PUsMbxodWvb9pjvrN7oMao3UEQZXBcVMTwdtwvUYlhrHsFRFmD7w3BXg2leiwDGSz2HZgjRBExKm5iuqywJtpsrKSVBK9UXuR8qoPegzWAcUyUhfygPa8ZtJIHMNHDvssVieIGaV0pDWlxuQ29r9VaucpCVE6+M5fLG3S9nK8fhnSJKlul1BW5igizvCHBNTiM3lwNs0W8yV1xHGO53d0aMygx+CYHPWTtp6dhkkdtoGjdznfVaNyulPD7w9hwyGwtJO8DzZbakfUZ0YD+OpV7wbwPTYbD5UI5nH/UlcB5kh7nYdGjIfNeiQLIiICIiAiIgIiICIiAiIgLD8TcK09fCYKhge3Vrhk9h+0x2x/PdZhEHLXHfhrU4a/md/GpyfYnaDYdGyD6jvkdjsvIrs2ppWSMdHI1r2OFnNcAWuB1BB1WjPETwVfDzVOHtMkWrqfN0jOpj+23tqO6DUqqwvsVSI/v81FpQZb6XzNVB8qt43IXIJnPUhKEqW6CJKgigUBRYwkgAFxJsAASSegA1XtOE/CWurrPLfokJ/8ALK0guH3I9XepsO63fwh4a0WH2dEzzJrWM0ntP78uzB6INW8D+CE0/LNXXp4tRCMpn9Ob/wDMfP0W8cLwmKmibDAxsUbBZrGiwHfue5V3ZRQEREBERAREQEREBERAREQEREBERAULKKINceIfhBDW81RTctPU5k5WjmPR4GjvvD43XP8Ai2ETUszoJ43QyN1a7psQRkQeoyXY6wPFvBlNiMXlVDLke5I2wkjPVrradQcig5Oapyti414E4hE8/RzFVMvkeYRyW+8x+V/RxVtReCOKvPtMhhHV8rT8mBxQeBU8MLnuDGNc9xNg1oLnH0AzK3hgf+H6BoDqud8zt2R/w4/TmN3H5LY+DcM0tI3lp4I4Ra12tHMfV+p+JQaG4a8E6+pIdOBRR9X2dKfSMHL+ohbb4W8KqCis4RieUZ+bKA91/ut91nwHxXsrIghZR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www.simantap.com/image/cache/data/ap_100-500x500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456" y="5115586"/>
            <a:ext cx="1464097" cy="14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2 Imagen" descr="AddPac-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2967" y="5144394"/>
            <a:ext cx="1435100" cy="406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383591-752D-4C05-8D32-13A401E8DDEA}" type="slidenum">
              <a:rPr lang="es-ES" smtClean="0"/>
              <a:pPr/>
              <a:t>15</a:t>
            </a:fld>
            <a:endParaRPr lang="es-ES" smtClean="0"/>
          </a:p>
        </p:txBody>
      </p:sp>
      <p:pic>
        <p:nvPicPr>
          <p:cNvPr id="16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AR" sz="2400" b="1" dirty="0"/>
              <a:t>Prueba de Concepto</a:t>
            </a:r>
          </a:p>
        </p:txBody>
      </p:sp>
      <p:sp>
        <p:nvSpPr>
          <p:cNvPr id="18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6" name="4 Imagen" descr="AsteriskNo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626" y="4043081"/>
            <a:ext cx="1271588" cy="735053"/>
          </a:xfrm>
          <a:prstGeom prst="rect">
            <a:avLst/>
          </a:prstGeom>
        </p:spPr>
      </p:pic>
      <p:pic>
        <p:nvPicPr>
          <p:cNvPr id="7" name="Picture 2" descr="http://imshopping.rediff.com/imgshop/450-450/shopping/pixs/936/i/iballBrilliance._iball-brilliance-high-end-designer-pc-cabin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02" y="2542883"/>
            <a:ext cx="1800208" cy="1500173"/>
          </a:xfrm>
          <a:prstGeom prst="rect">
            <a:avLst/>
          </a:prstGeom>
          <a:noFill/>
        </p:spPr>
      </p:pic>
      <p:pic>
        <p:nvPicPr>
          <p:cNvPr id="8" name="7 Imagen" descr="OpenVox-A810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204" y="1471313"/>
            <a:ext cx="1633534" cy="1166810"/>
          </a:xfrm>
          <a:prstGeom prst="rect">
            <a:avLst/>
          </a:prstGeom>
        </p:spPr>
      </p:pic>
      <p:pic>
        <p:nvPicPr>
          <p:cNvPr id="9" name="8 Imagen" descr="Linksys-SPA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5650" y="3042949"/>
            <a:ext cx="1252531" cy="1108334"/>
          </a:xfrm>
          <a:prstGeom prst="rect">
            <a:avLst/>
          </a:prstGeom>
        </p:spPr>
      </p:pic>
      <p:pic>
        <p:nvPicPr>
          <p:cNvPr id="10" name="9 Imagen" descr="Sipura_SPA-3000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2642" y="5114651"/>
            <a:ext cx="1136501" cy="769506"/>
          </a:xfrm>
          <a:prstGeom prst="rect">
            <a:avLst/>
          </a:prstGeom>
        </p:spPr>
      </p:pic>
      <p:pic>
        <p:nvPicPr>
          <p:cNvPr id="11" name="10 Imagen" descr="telular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7286" y="1042685"/>
            <a:ext cx="1099795" cy="1066801"/>
          </a:xfrm>
          <a:prstGeom prst="rect">
            <a:avLst/>
          </a:prstGeom>
        </p:spPr>
      </p:pic>
      <p:sp>
        <p:nvSpPr>
          <p:cNvPr id="12" name="13 Flecha izquierda y derecha"/>
          <p:cNvSpPr/>
          <p:nvPr/>
        </p:nvSpPr>
        <p:spPr>
          <a:xfrm rot="19078747">
            <a:off x="2370416" y="2206842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4 Flecha izquierda y derecha"/>
          <p:cNvSpPr/>
          <p:nvPr/>
        </p:nvSpPr>
        <p:spPr>
          <a:xfrm rot="2740611">
            <a:off x="2215104" y="4506200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5 Flecha izquierda y derecha"/>
          <p:cNvSpPr/>
          <p:nvPr/>
        </p:nvSpPr>
        <p:spPr>
          <a:xfrm>
            <a:off x="2756890" y="3400139"/>
            <a:ext cx="100013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lecha izquierda y derecha"/>
          <p:cNvSpPr/>
          <p:nvPr/>
        </p:nvSpPr>
        <p:spPr>
          <a:xfrm rot="21006709">
            <a:off x="4656431" y="1706777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Flecha izquierda y derecha"/>
          <p:cNvSpPr/>
          <p:nvPr/>
        </p:nvSpPr>
        <p:spPr>
          <a:xfrm rot="338278">
            <a:off x="4551465" y="5438485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Flecha izquierda y derecha"/>
          <p:cNvSpPr/>
          <p:nvPr/>
        </p:nvSpPr>
        <p:spPr>
          <a:xfrm>
            <a:off x="5551599" y="3438222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5971600" y="1971379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err="1" smtClean="0">
                <a:latin typeface="Arial" pitchFamily="34" charset="0"/>
                <a:cs typeface="Arial" pitchFamily="34" charset="0"/>
              </a:rPr>
              <a:t>Telular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23 Imagen" descr="telular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4542" y="2900073"/>
            <a:ext cx="1099795" cy="1066801"/>
          </a:xfrm>
          <a:prstGeom prst="rect">
            <a:avLst/>
          </a:prstGeom>
        </p:spPr>
      </p:pic>
      <p:sp>
        <p:nvSpPr>
          <p:cNvPr id="23" name="24 CuadroTexto"/>
          <p:cNvSpPr txBox="1"/>
          <p:nvPr/>
        </p:nvSpPr>
        <p:spPr>
          <a:xfrm>
            <a:off x="6828856" y="3828767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err="1" smtClean="0">
                <a:latin typeface="Arial" pitchFamily="34" charset="0"/>
                <a:cs typeface="Arial" pitchFamily="34" charset="0"/>
              </a:rPr>
              <a:t>Telular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25 Imagen" descr="telular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85848" y="4971775"/>
            <a:ext cx="1099795" cy="1066801"/>
          </a:xfrm>
          <a:prstGeom prst="rect">
            <a:avLst/>
          </a:prstGeom>
        </p:spPr>
      </p:pic>
      <p:sp>
        <p:nvSpPr>
          <p:cNvPr id="25" name="26 CuadroTexto"/>
          <p:cNvSpPr txBox="1"/>
          <p:nvPr/>
        </p:nvSpPr>
        <p:spPr>
          <a:xfrm>
            <a:off x="5900162" y="5900469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err="1" smtClean="0">
                <a:latin typeface="Arial" pitchFamily="34" charset="0"/>
                <a:cs typeface="Arial" pitchFamily="34" charset="0"/>
              </a:rPr>
              <a:t>Telular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7 CuadroTexto"/>
          <p:cNvSpPr txBox="1"/>
          <p:nvPr/>
        </p:nvSpPr>
        <p:spPr>
          <a:xfrm>
            <a:off x="3542708" y="2400007"/>
            <a:ext cx="154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err="1" smtClean="0">
                <a:latin typeface="Arial" pitchFamily="34" charset="0"/>
                <a:cs typeface="Arial" pitchFamily="34" charset="0"/>
              </a:rPr>
              <a:t>Openvox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A800P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8 CuadroTexto"/>
          <p:cNvSpPr txBox="1"/>
          <p:nvPr/>
        </p:nvSpPr>
        <p:spPr>
          <a:xfrm>
            <a:off x="4257088" y="4185957"/>
            <a:ext cx="15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err="1" smtClean="0">
                <a:latin typeface="Arial" pitchFamily="34" charset="0"/>
                <a:cs typeface="Arial" pitchFamily="34" charset="0"/>
              </a:rPr>
              <a:t>Linksys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SPA400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9 CuadroTexto"/>
          <p:cNvSpPr txBox="1"/>
          <p:nvPr/>
        </p:nvSpPr>
        <p:spPr>
          <a:xfrm>
            <a:off x="2971204" y="5971907"/>
            <a:ext cx="1546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err="1" smtClean="0">
                <a:latin typeface="Arial" pitchFamily="34" charset="0"/>
                <a:cs typeface="Arial" pitchFamily="34" charset="0"/>
              </a:rPr>
              <a:t>Sipura</a:t>
            </a:r>
            <a:r>
              <a:rPr lang="es-AR" sz="1400" b="1" dirty="0" smtClean="0">
                <a:latin typeface="Arial" pitchFamily="34" charset="0"/>
                <a:cs typeface="Arial" pitchFamily="34" charset="0"/>
              </a:rPr>
              <a:t> SPA3000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2240" y="5697252"/>
            <a:ext cx="2133600" cy="476250"/>
          </a:xfrm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16</a:t>
            </a:fld>
            <a:endParaRPr lang="es-ES" dirty="0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s-AR" sz="2400" b="1" dirty="0"/>
              <a:t>Redes y servidores</a:t>
            </a: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10" name="7 CuadroTexto"/>
          <p:cNvSpPr txBox="1"/>
          <p:nvPr/>
        </p:nvSpPr>
        <p:spPr>
          <a:xfrm>
            <a:off x="2711192" y="2774119"/>
            <a:ext cx="99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MV-372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3 Imagen" descr="MV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176" y="4935755"/>
            <a:ext cx="1955169" cy="88308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12" name="14 Imagen" descr="mv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176" y="2554469"/>
            <a:ext cx="1960369" cy="8102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15 Imagen" descr="MV-3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176" y="3696355"/>
            <a:ext cx="1957435" cy="8416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16 CuadroTexto"/>
          <p:cNvSpPr txBox="1"/>
          <p:nvPr/>
        </p:nvSpPr>
        <p:spPr>
          <a:xfrm>
            <a:off x="2702428" y="3983375"/>
            <a:ext cx="99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MV-374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7 CuadroTexto"/>
          <p:cNvSpPr txBox="1"/>
          <p:nvPr/>
        </p:nvSpPr>
        <p:spPr>
          <a:xfrm>
            <a:off x="2702428" y="5192631"/>
            <a:ext cx="99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MV-378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8 Imagen" descr="portech-logo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547" y="1793724"/>
            <a:ext cx="1670425" cy="659748"/>
          </a:xfrm>
          <a:prstGeom prst="rect">
            <a:avLst/>
          </a:prstGeom>
        </p:spPr>
      </p:pic>
      <p:pic>
        <p:nvPicPr>
          <p:cNvPr id="17" name="19 Imagen" descr="VoIP_Redes-G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1916832"/>
            <a:ext cx="4483632" cy="385194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68632" y="1349836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>
                <a:cs typeface="Arial" pitchFamily="34" charset="0"/>
              </a:rPr>
              <a:t>Incorporación de equipos </a:t>
            </a:r>
            <a:r>
              <a:rPr lang="es-AR" dirty="0" err="1">
                <a:cs typeface="Arial" pitchFamily="34" charset="0"/>
              </a:rPr>
              <a:t>gateway</a:t>
            </a:r>
            <a:r>
              <a:rPr lang="es-AR" dirty="0">
                <a:cs typeface="Arial" pitchFamily="34" charset="0"/>
              </a:rPr>
              <a:t> para GSM</a:t>
            </a:r>
          </a:p>
        </p:txBody>
      </p:sp>
    </p:spTree>
    <p:extLst>
      <p:ext uri="{BB962C8B-B14F-4D97-AF65-F5344CB8AC3E}">
        <p14:creationId xmlns:p14="http://schemas.microsoft.com/office/powerpoint/2010/main" xmlns="" val="19628746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17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10" name="7 CuadroTexto"/>
          <p:cNvSpPr txBox="1"/>
          <p:nvPr/>
        </p:nvSpPr>
        <p:spPr>
          <a:xfrm>
            <a:off x="1475656" y="579286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Red de Datos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5724128" y="5792860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Red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VoIP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9 Imagen" descr="VoIP-Red-PCs-Vo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596" y="1791430"/>
            <a:ext cx="7096854" cy="396152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23518" y="1340768"/>
            <a:ext cx="5861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>
                <a:cs typeface="Arial" pitchFamily="34" charset="0"/>
              </a:rPr>
              <a:t>Uso de enlace de </a:t>
            </a:r>
            <a:r>
              <a:rPr lang="es-AR" dirty="0" err="1">
                <a:cs typeface="Arial" pitchFamily="34" charset="0"/>
              </a:rPr>
              <a:t>backup</a:t>
            </a:r>
            <a:r>
              <a:rPr lang="es-AR" dirty="0">
                <a:cs typeface="Arial" pitchFamily="34" charset="0"/>
              </a:rPr>
              <a:t> para </a:t>
            </a:r>
            <a:r>
              <a:rPr lang="es-AR" dirty="0" err="1">
                <a:cs typeface="Arial" pitchFamily="34" charset="0"/>
              </a:rPr>
              <a:t>VoIP</a:t>
            </a:r>
            <a:r>
              <a:rPr lang="es-AR" dirty="0">
                <a:cs typeface="Arial" pitchFamily="34" charset="0"/>
              </a:rPr>
              <a:t> </a:t>
            </a:r>
            <a:r>
              <a:rPr lang="es-AR" dirty="0" smtClean="0">
                <a:cs typeface="Arial" pitchFamily="34" charset="0"/>
              </a:rPr>
              <a:t>exclusivamente</a:t>
            </a:r>
            <a:endParaRPr lang="es-AR" dirty="0">
              <a:cs typeface="Arial" pitchFamily="34" charset="0"/>
            </a:endParaRPr>
          </a:p>
        </p:txBody>
      </p:sp>
      <p:sp>
        <p:nvSpPr>
          <p:cNvPr id="14" name="6 CuadroTexto"/>
          <p:cNvSpPr txBox="1">
            <a:spLocks noChangeArrowheads="1"/>
          </p:cNvSpPr>
          <p:nvPr/>
        </p:nvSpPr>
        <p:spPr bwMode="auto">
          <a:xfrm>
            <a:off x="1517341" y="656692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s-AR" sz="2400" b="1" dirty="0"/>
              <a:t>Redes y </a:t>
            </a:r>
            <a:r>
              <a:rPr lang="es-AR" sz="2400" b="1" dirty="0" smtClean="0"/>
              <a:t>servidores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xmlns="" val="8066556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18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517341" y="75721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s-AR" sz="2400" b="1" dirty="0"/>
              <a:t>Redes y </a:t>
            </a:r>
            <a:r>
              <a:rPr lang="es-AR" sz="2400" b="1" dirty="0" smtClean="0"/>
              <a:t>servidores</a:t>
            </a:r>
            <a:endParaRPr lang="es-AR" sz="2400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10" name="5 Imagen" descr="VoIP-Red-P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93876"/>
            <a:ext cx="2462880" cy="3269806"/>
          </a:xfrm>
          <a:prstGeom prst="rect">
            <a:avLst/>
          </a:prstGeom>
        </p:spPr>
      </p:pic>
      <p:pic>
        <p:nvPicPr>
          <p:cNvPr id="11" name="6 Imagen" descr="VoIP_Red-Vo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6078" y="1921375"/>
            <a:ext cx="3564396" cy="3642307"/>
          </a:xfrm>
          <a:prstGeom prst="rect">
            <a:avLst/>
          </a:prstGeom>
        </p:spPr>
      </p:pic>
      <p:sp>
        <p:nvSpPr>
          <p:cNvPr id="12" name="7 CuadroTexto"/>
          <p:cNvSpPr txBox="1"/>
          <p:nvPr/>
        </p:nvSpPr>
        <p:spPr>
          <a:xfrm>
            <a:off x="1517341" y="573668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Red de Datos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6552220" y="5719787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Red </a:t>
            </a:r>
            <a:r>
              <a:rPr lang="es-AR" b="1" dirty="0" err="1" smtClean="0">
                <a:latin typeface="Arial" pitchFamily="34" charset="0"/>
                <a:cs typeface="Arial" pitchFamily="34" charset="0"/>
              </a:rPr>
              <a:t>VoIP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5616" y="1362208"/>
            <a:ext cx="4720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>
                <a:cs typeface="Arial" pitchFamily="34" charset="0"/>
              </a:rPr>
              <a:t>Separación física de la red datos y </a:t>
            </a:r>
            <a:r>
              <a:rPr lang="es-AR" dirty="0" err="1" smtClean="0">
                <a:cs typeface="Arial" pitchFamily="34" charset="0"/>
              </a:rPr>
              <a:t>VoIP</a:t>
            </a:r>
            <a:r>
              <a:rPr lang="es-AR" dirty="0" smtClean="0"/>
              <a:t>.</a:t>
            </a:r>
            <a:endParaRPr lang="es-A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19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Instalación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23986" y="1311246"/>
            <a:ext cx="6718392" cy="471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Incorporación de equipos </a:t>
            </a:r>
            <a:r>
              <a:rPr lang="es-AR" dirty="0" err="1" smtClean="0">
                <a:cs typeface="Arial" pitchFamily="34" charset="0"/>
              </a:rPr>
              <a:t>gateway</a:t>
            </a:r>
            <a:r>
              <a:rPr lang="es-AR" dirty="0" smtClean="0">
                <a:cs typeface="Arial" pitchFamily="34" charset="0"/>
              </a:rPr>
              <a:t> para GSM</a:t>
            </a:r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Instalación de nuevo hardware para redes y </a:t>
            </a:r>
            <a:r>
              <a:rPr lang="es-AR" dirty="0" err="1" smtClean="0">
                <a:cs typeface="Arial" pitchFamily="34" charset="0"/>
              </a:rPr>
              <a:t>VoIP</a:t>
            </a: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Configuración de Central PBX </a:t>
            </a:r>
            <a:r>
              <a:rPr lang="es-AR" dirty="0" err="1" smtClean="0">
                <a:cs typeface="Arial" pitchFamily="34" charset="0"/>
              </a:rPr>
              <a:t>Asterisk</a:t>
            </a: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Configuración de </a:t>
            </a:r>
            <a:r>
              <a:rPr lang="es-AR" dirty="0" err="1" smtClean="0">
                <a:cs typeface="Arial" pitchFamily="34" charset="0"/>
              </a:rPr>
              <a:t>gateway</a:t>
            </a:r>
            <a:r>
              <a:rPr lang="es-AR" dirty="0" smtClean="0">
                <a:cs typeface="Arial" pitchFamily="34" charset="0"/>
              </a:rPr>
              <a:t> para GSM</a:t>
            </a:r>
            <a:endParaRPr lang="es-AR" dirty="0" smtClean="0"/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24113114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2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87472" y="1311246"/>
            <a:ext cx="7047009" cy="46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s-ES" sz="16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En abril de 1999 en Concordia, Entre Ríos, </a:t>
            </a:r>
            <a:r>
              <a:rPr lang="es-ES" sz="1600" dirty="0" err="1" smtClean="0"/>
              <a:t>Dilfer</a:t>
            </a:r>
            <a:r>
              <a:rPr lang="es-ES" sz="1600" dirty="0" smtClean="0"/>
              <a:t> S. A. lanza al mercado a </a:t>
            </a:r>
            <a:r>
              <a:rPr lang="es-ES" sz="1600" dirty="0" err="1" smtClean="0"/>
              <a:t>ConsuMax</a:t>
            </a:r>
            <a:r>
              <a:rPr lang="es-ES" sz="16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Al </a:t>
            </a:r>
            <a:r>
              <a:rPr lang="es-ES" sz="1600" dirty="0"/>
              <a:t>poco tiempo, debido a la notable aceptación por parte del público y comercios de todos los rubros, “por su atención personalizada y sus planes adaptados a la medida de cada necesidad”, trasciende y se proyecta, con identidad propia</a:t>
            </a:r>
            <a:r>
              <a:rPr lang="es-ES" sz="16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Esta </a:t>
            </a:r>
            <a:r>
              <a:rPr lang="es-ES" sz="1600" dirty="0"/>
              <a:t>situación, la lleva a expandirse a través de sucursales en otras ciudades, logrando afianzar su liderazgo regional</a:t>
            </a:r>
            <a:r>
              <a:rPr lang="es-ES" sz="16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 smtClean="0"/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Quienes </a:t>
            </a:r>
            <a:r>
              <a:rPr lang="es-ES" sz="1200" b="1" dirty="0" smtClean="0"/>
              <a:t>Somos</a:t>
            </a:r>
            <a:endParaRPr lang="es-AR" sz="1200" b="1" dirty="0"/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/>
              <a:t>Dilfer</a:t>
            </a:r>
            <a:r>
              <a:rPr lang="es-ES" sz="2400" b="1" dirty="0"/>
              <a:t> S.A.</a:t>
            </a:r>
            <a:endParaRPr lang="es-A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20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Configuración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23986" y="1311246"/>
            <a:ext cx="6718392" cy="471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>
                <a:cs typeface="Arial" pitchFamily="34" charset="0"/>
              </a:rPr>
              <a:t>Creación y configuración de </a:t>
            </a:r>
            <a:r>
              <a:rPr lang="es-AR" dirty="0" smtClean="0">
                <a:cs typeface="Arial" pitchFamily="34" charset="0"/>
              </a:rPr>
              <a:t>Internos.</a:t>
            </a:r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>
                <a:cs typeface="Arial" pitchFamily="34" charset="0"/>
              </a:rPr>
              <a:t>Configuración de proveedores.</a:t>
            </a: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>
                <a:cs typeface="Arial" pitchFamily="34" charset="0"/>
              </a:rPr>
              <a:t>Creación de rutas entrantes y salientes.</a:t>
            </a: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>
                <a:cs typeface="Arial" pitchFamily="34" charset="0"/>
              </a:rPr>
              <a:t>Configuración de colas y grupos de </a:t>
            </a:r>
            <a:r>
              <a:rPr lang="es-AR" dirty="0" smtClean="0">
                <a:cs typeface="Arial" pitchFamily="34" charset="0"/>
              </a:rPr>
              <a:t>atención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Carga </a:t>
            </a:r>
            <a:r>
              <a:rPr lang="es-AR" dirty="0">
                <a:cs typeface="Arial" pitchFamily="34" charset="0"/>
              </a:rPr>
              <a:t>de audios y servicios (</a:t>
            </a:r>
            <a:r>
              <a:rPr lang="es-AR" dirty="0" err="1">
                <a:cs typeface="Arial" pitchFamily="34" charset="0"/>
              </a:rPr>
              <a:t>IVRs</a:t>
            </a:r>
            <a:r>
              <a:rPr lang="es-AR" dirty="0">
                <a:cs typeface="Arial" pitchFamily="34" charset="0"/>
              </a:rPr>
              <a:t>, consulta de saldo, horario de atención, buzón de mensajes, etc.).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20797789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21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s-AR" sz="2400" b="1" dirty="0" smtClean="0"/>
              <a:t>Configuración</a:t>
            </a:r>
            <a:endParaRPr lang="es-AR" sz="2400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723986" y="1311246"/>
            <a:ext cx="6718392" cy="43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IVR ( </a:t>
            </a:r>
            <a:r>
              <a:rPr lang="es-AR" dirty="0" err="1" smtClean="0">
                <a:cs typeface="Arial" pitchFamily="34" charset="0"/>
              </a:rPr>
              <a:t>Interactive</a:t>
            </a:r>
            <a:r>
              <a:rPr lang="es-AR" dirty="0" smtClean="0">
                <a:cs typeface="Arial" pitchFamily="34" charset="0"/>
              </a:rPr>
              <a:t> </a:t>
            </a:r>
            <a:r>
              <a:rPr lang="es-AR" dirty="0" err="1" smtClean="0">
                <a:cs typeface="Arial" pitchFamily="34" charset="0"/>
              </a:rPr>
              <a:t>Voice</a:t>
            </a:r>
            <a:r>
              <a:rPr lang="es-AR" dirty="0" smtClean="0">
                <a:cs typeface="Arial" pitchFamily="34" charset="0"/>
              </a:rPr>
              <a:t> Response).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Colas de Atención.</a:t>
            </a:r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Horarios de  Atención.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Casillas de Voz.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Grabación de llamadas.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31019014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22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s-AR" sz="2400" b="1" dirty="0"/>
              <a:t>Intercomunicación entre sucursales y rutas salientes</a:t>
            </a:r>
          </a:p>
          <a:p>
            <a:pPr algn="ctr"/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8" name="9 Imagen" descr="VoIP_Rutas-Salien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708" y="1719169"/>
            <a:ext cx="5411764" cy="45075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210420" y="1534503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Configuración de rutas salientes.</a:t>
            </a:r>
            <a:endParaRPr lang="es-A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5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23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Implementación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8" name="Título 2"/>
          <p:cNvSpPr txBox="1">
            <a:spLocks noGrp="1"/>
          </p:cNvSpPr>
          <p:nvPr>
            <p:ph type="title" idx="4294967295"/>
          </p:nvPr>
        </p:nvSpPr>
        <p:spPr>
          <a:xfrm>
            <a:off x="1331640" y="1140544"/>
            <a:ext cx="2844257" cy="395533"/>
          </a:xfrm>
        </p:spPr>
        <p:txBody>
          <a:bodyPr anchorCtr="0"/>
          <a:lstStyle/>
          <a:p>
            <a:pPr lvl="1" rtl="0"/>
            <a:r>
              <a:rPr lang="es-AR" sz="1800" dirty="0">
                <a:solidFill>
                  <a:srgbClr val="000000"/>
                </a:solidFill>
              </a:rPr>
              <a:t>¿Canales SIP o </a:t>
            </a:r>
            <a:r>
              <a:rPr lang="es-AR" sz="1800" dirty="0" smtClean="0">
                <a:solidFill>
                  <a:srgbClr val="000000"/>
                </a:solidFill>
              </a:rPr>
              <a:t>IAX2?</a:t>
            </a:r>
            <a:endParaRPr lang="es-ES" sz="1800" dirty="0">
              <a:solidFill>
                <a:srgbClr val="000000"/>
              </a:solidFill>
            </a:endParaRPr>
          </a:p>
        </p:txBody>
      </p:sp>
      <p:graphicFrame>
        <p:nvGraphicFramePr>
          <p:cNvPr id="10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2513273"/>
              </p:ext>
            </p:extLst>
          </p:nvPr>
        </p:nvGraphicFramePr>
        <p:xfrm>
          <a:off x="1680105" y="1539695"/>
          <a:ext cx="6240267" cy="4343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089"/>
                <a:gridCol w="2080089"/>
                <a:gridCol w="2080089"/>
              </a:tblGrid>
              <a:tr h="72240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IAX2</a:t>
                      </a:r>
                      <a:endParaRPr lang="es-AR" sz="28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SIP</a:t>
                      </a:r>
                    </a:p>
                    <a:p>
                      <a:endParaRPr lang="es-AR" sz="1400" dirty="0"/>
                    </a:p>
                  </a:txBody>
                  <a:tcPr/>
                </a:tc>
              </a:tr>
              <a:tr h="722466">
                <a:tc>
                  <a:txBody>
                    <a:bodyPr/>
                    <a:lstStyle/>
                    <a:p>
                      <a:r>
                        <a:rPr lang="es-AR" dirty="0" smtClean="0"/>
                        <a:t>Ancho de Banda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722466">
                <a:tc>
                  <a:txBody>
                    <a:bodyPr/>
                    <a:lstStyle/>
                    <a:p>
                      <a:r>
                        <a:rPr lang="es-AR" dirty="0" smtClean="0"/>
                        <a:t>NAT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722466">
                <a:tc>
                  <a:txBody>
                    <a:bodyPr/>
                    <a:lstStyle/>
                    <a:p>
                      <a:r>
                        <a:rPr lang="es-AR" dirty="0" smtClean="0"/>
                        <a:t>Seguridad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722466">
                <a:tc>
                  <a:txBody>
                    <a:bodyPr/>
                    <a:lstStyle/>
                    <a:p>
                      <a:r>
                        <a:rPr lang="es-AR" dirty="0" smtClean="0"/>
                        <a:t>Estandarización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722466">
                <a:tc>
                  <a:txBody>
                    <a:bodyPr/>
                    <a:lstStyle/>
                    <a:p>
                      <a:r>
                        <a:rPr lang="es-AR" dirty="0" smtClean="0"/>
                        <a:t>Confiabilidad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5 Más"/>
          <p:cNvSpPr/>
          <p:nvPr/>
        </p:nvSpPr>
        <p:spPr>
          <a:xfrm>
            <a:off x="4668084" y="2312876"/>
            <a:ext cx="342896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6 Más"/>
          <p:cNvSpPr/>
          <p:nvPr/>
        </p:nvSpPr>
        <p:spPr>
          <a:xfrm>
            <a:off x="4668084" y="3025078"/>
            <a:ext cx="342896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7 Más"/>
          <p:cNvSpPr/>
          <p:nvPr/>
        </p:nvSpPr>
        <p:spPr>
          <a:xfrm>
            <a:off x="4668084" y="3859620"/>
            <a:ext cx="342896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8 Más"/>
          <p:cNvSpPr/>
          <p:nvPr/>
        </p:nvSpPr>
        <p:spPr>
          <a:xfrm>
            <a:off x="7020272" y="4473116"/>
            <a:ext cx="342896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9 Más"/>
          <p:cNvSpPr/>
          <p:nvPr/>
        </p:nvSpPr>
        <p:spPr>
          <a:xfrm>
            <a:off x="4668084" y="5229200"/>
            <a:ext cx="342896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8578578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24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Conclusiones Finales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256687" y="1514432"/>
            <a:ext cx="6718392" cy="43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Equipos mas satisfactorios.</a:t>
            </a:r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Documentación de la plataforma utilizada.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</a:pPr>
            <a:endParaRPr lang="es-AR" dirty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Reducción de costos y control de las llamadas.</a:t>
            </a:r>
            <a:endParaRPr lang="es-AR" dirty="0" smtClean="0"/>
          </a:p>
        </p:txBody>
      </p:sp>
      <p:pic>
        <p:nvPicPr>
          <p:cNvPr id="10" name="9 Imagen" descr="OpenVox_A400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482" y="2325721"/>
            <a:ext cx="1359447" cy="1054356"/>
          </a:xfrm>
          <a:prstGeom prst="rect">
            <a:avLst/>
          </a:prstGeom>
        </p:spPr>
      </p:pic>
      <p:pic>
        <p:nvPicPr>
          <p:cNvPr id="11" name="10 Imagen" descr="Yeastar-Log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5676" y="2312853"/>
            <a:ext cx="1022364" cy="432071"/>
          </a:xfrm>
          <a:prstGeom prst="rect">
            <a:avLst/>
          </a:prstGeom>
        </p:spPr>
      </p:pic>
      <p:pic>
        <p:nvPicPr>
          <p:cNvPr id="12" name="11 Imagen" descr="OpenVox-Log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0503" y="2835842"/>
            <a:ext cx="1308096" cy="397101"/>
          </a:xfrm>
          <a:prstGeom prst="rect">
            <a:avLst/>
          </a:prstGeom>
        </p:spPr>
      </p:pic>
      <p:pic>
        <p:nvPicPr>
          <p:cNvPr id="14" name="13 Imagen" descr="portech-logo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283449"/>
            <a:ext cx="1168416" cy="461475"/>
          </a:xfrm>
          <a:prstGeom prst="rect">
            <a:avLst/>
          </a:prstGeom>
        </p:spPr>
      </p:pic>
      <p:pic>
        <p:nvPicPr>
          <p:cNvPr id="13" name="12 Imagen" descr="MV-3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552688"/>
            <a:ext cx="1234402" cy="530793"/>
          </a:xfrm>
          <a:prstGeom prst="rect">
            <a:avLst/>
          </a:prstGeom>
        </p:spPr>
      </p:pic>
      <p:pic>
        <p:nvPicPr>
          <p:cNvPr id="15" name="14 Imagen" descr="GrandStream-GXW-41X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88124" y="2260584"/>
            <a:ext cx="1547813" cy="1028700"/>
          </a:xfrm>
          <a:prstGeom prst="rect">
            <a:avLst/>
          </a:prstGeom>
        </p:spPr>
      </p:pic>
      <p:pic>
        <p:nvPicPr>
          <p:cNvPr id="16" name="15 Imagen" descr="Grandstream-Logo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73962" y="2224071"/>
            <a:ext cx="1438275" cy="990600"/>
          </a:xfrm>
          <a:prstGeom prst="rect">
            <a:avLst/>
          </a:prstGeom>
        </p:spPr>
      </p:pic>
      <p:pic>
        <p:nvPicPr>
          <p:cNvPr id="17" name="16 Imagen" descr="AsteriskNow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6089" y="3794130"/>
            <a:ext cx="2257425" cy="1304925"/>
          </a:xfrm>
          <a:prstGeom prst="rect">
            <a:avLst/>
          </a:prstGeom>
        </p:spPr>
      </p:pic>
      <p:pic>
        <p:nvPicPr>
          <p:cNvPr id="18" name="17 Imagen" descr="elastix_logo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65486" y="4122747"/>
            <a:ext cx="2190750" cy="809625"/>
          </a:xfrm>
          <a:prstGeom prst="rect">
            <a:avLst/>
          </a:prstGeom>
        </p:spPr>
      </p:pic>
      <p:pic>
        <p:nvPicPr>
          <p:cNvPr id="19" name="18 Imagen" descr="trixbox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30935" y="4195773"/>
            <a:ext cx="1800261" cy="5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3446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25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s-AR" sz="2400" b="1" dirty="0" smtClean="0"/>
              <a:t>Llamadas Interurbanas – 1 Mes</a:t>
            </a:r>
            <a:endParaRPr lang="es-AR" sz="2400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8" name="7 Imagen" descr="screenshot.3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1412776"/>
            <a:ext cx="8251938" cy="43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9014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26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s-AR" sz="2400" b="1" dirty="0" smtClean="0"/>
              <a:t>Llamadas a Celulares – 1 Mes</a:t>
            </a:r>
            <a:endParaRPr lang="es-AR" sz="2400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10" name="9 Imagen" descr="screenshot.3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340768"/>
            <a:ext cx="6880345" cy="46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9014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27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Monitoreo de Actividad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652" y="1664804"/>
            <a:ext cx="6275546" cy="36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5216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28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907704" y="587854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Pantalla de Configuración</a:t>
            </a:r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78136"/>
            <a:ext cx="7092788" cy="45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9709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29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760499" y="526383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Pantalla Configuración </a:t>
            </a:r>
            <a:r>
              <a:rPr lang="es-AR" sz="2400" b="1" dirty="0" err="1" smtClean="0"/>
              <a:t>Contactus</a:t>
            </a:r>
            <a:endParaRPr lang="es-AR" sz="2400" b="1" dirty="0" smtClean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701" y="1124744"/>
            <a:ext cx="5940660" cy="48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3987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72319" y="6167475"/>
            <a:ext cx="2133600" cy="476250"/>
          </a:xfrm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3</a:t>
            </a:fld>
            <a:endParaRPr lang="es-ES" smtClean="0">
              <a:latin typeface="Arial" pitchFamily="34" charset="0"/>
            </a:endParaRP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err="1" smtClean="0"/>
              <a:t>Dilfer</a:t>
            </a:r>
            <a:r>
              <a:rPr lang="es-AR" sz="2400" b="1" dirty="0" smtClean="0"/>
              <a:t> S.A.</a:t>
            </a:r>
            <a:endParaRPr lang="es-AR" b="1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Nuestro </a:t>
            </a:r>
            <a:r>
              <a:rPr lang="es-ES" sz="1200" b="1" dirty="0" smtClean="0"/>
              <a:t>presente</a:t>
            </a:r>
            <a:endParaRPr lang="es-AR" sz="1200" b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687472" y="1311246"/>
            <a:ext cx="7047009" cy="46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s-ES" sz="16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</a:t>
            </a:r>
            <a:r>
              <a:rPr lang="es-ES" sz="1600" dirty="0"/>
              <a:t>Trabajamos las 24 horas, los 365 días del año y en promedio más de 150.000 personas pueden acceder a nuestros servicios</a:t>
            </a:r>
            <a:r>
              <a:rPr lang="es-ES" sz="16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</a:t>
            </a:r>
            <a:r>
              <a:rPr lang="es-ES" sz="1600" dirty="0"/>
              <a:t>Contamos con más de 5.000 comercios adheridos que abarcan todos los rubros y planes de </a:t>
            </a:r>
            <a:r>
              <a:rPr lang="es-ES" sz="1600" dirty="0" smtClean="0"/>
              <a:t>financiamiento.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</a:t>
            </a:r>
            <a:r>
              <a:rPr lang="es-ES" sz="1600" dirty="0"/>
              <a:t>En función de convenios con otras Tarjetas Regionales, nuestros clientes pueden operar con total comodidad, en casi todo el territorio nacional y en especial, en sus principales centros turísticos, con más de 20.000 comercios adheridos y en reciprocidad, los más de 300.000 usuarios de esas tarjetas, pueden hacerlo en nuestro territorio, a través de cualquier comercio adherido a </a:t>
            </a:r>
            <a:r>
              <a:rPr lang="es-ES" sz="1600" dirty="0" err="1"/>
              <a:t>ConsuMax</a:t>
            </a:r>
            <a:r>
              <a:rPr lang="es-ES" sz="1600" dirty="0"/>
              <a:t>.</a:t>
            </a:r>
            <a:endParaRPr lang="es-ES" sz="1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30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817102" y="574405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Plataforma </a:t>
            </a:r>
            <a:r>
              <a:rPr lang="es-AR" sz="2400" b="1" dirty="0" err="1" smtClean="0"/>
              <a:t>Contactus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687" y="1340768"/>
            <a:ext cx="3888432" cy="23583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89040"/>
            <a:ext cx="5123892" cy="22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5828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31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Centrales Implementadas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10" name="Picture 2" descr="http://imshopping.rediff.com/imgshop/450-450/shopping/pixs/936/i/iballBrilliance._iball-brilliance-high-end-designer-pc-cabin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30" y="2808279"/>
            <a:ext cx="1800208" cy="1500173"/>
          </a:xfrm>
          <a:prstGeom prst="rect">
            <a:avLst/>
          </a:prstGeom>
          <a:noFill/>
        </p:spPr>
      </p:pic>
      <p:pic>
        <p:nvPicPr>
          <p:cNvPr id="11" name="10 Imagen" descr="Linksys-SPA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8609" y="1931967"/>
            <a:ext cx="1004950" cy="889256"/>
          </a:xfrm>
          <a:prstGeom prst="rect">
            <a:avLst/>
          </a:prstGeom>
        </p:spPr>
      </p:pic>
      <p:sp>
        <p:nvSpPr>
          <p:cNvPr id="12" name="13 Flecha izquierda y derecha"/>
          <p:cNvSpPr/>
          <p:nvPr/>
        </p:nvSpPr>
        <p:spPr>
          <a:xfrm rot="19078747">
            <a:off x="2131451" y="2605587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4 Flecha izquierda y derecha"/>
          <p:cNvSpPr/>
          <p:nvPr/>
        </p:nvSpPr>
        <p:spPr>
          <a:xfrm rot="2740611">
            <a:off x="2155529" y="4408066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5 Flecha izquierda y derecha"/>
          <p:cNvSpPr/>
          <p:nvPr/>
        </p:nvSpPr>
        <p:spPr>
          <a:xfrm>
            <a:off x="2416328" y="3465513"/>
            <a:ext cx="100013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16 Imagen" descr="OpenVox_A400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5938" y="1968480"/>
            <a:ext cx="1176962" cy="912825"/>
          </a:xfrm>
          <a:prstGeom prst="rect">
            <a:avLst/>
          </a:prstGeom>
        </p:spPr>
      </p:pic>
      <p:pic>
        <p:nvPicPr>
          <p:cNvPr id="18" name="17 Imagen" descr="mv3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6846" y="4743468"/>
            <a:ext cx="1179080" cy="487353"/>
          </a:xfrm>
          <a:prstGeom prst="rect">
            <a:avLst/>
          </a:prstGeom>
        </p:spPr>
      </p:pic>
      <p:pic>
        <p:nvPicPr>
          <p:cNvPr id="19458" name="Picture 2" descr="http://static.freepik.com/free-photo/rj45-macro_29763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4744" y="3429000"/>
            <a:ext cx="731665" cy="469855"/>
          </a:xfrm>
          <a:prstGeom prst="rect">
            <a:avLst/>
          </a:prstGeom>
          <a:noFill/>
        </p:spPr>
      </p:pic>
      <p:pic>
        <p:nvPicPr>
          <p:cNvPr id="20" name="19 Imagen" descr="minic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16601" y="2990844"/>
            <a:ext cx="2111309" cy="1338245"/>
          </a:xfrm>
          <a:prstGeom prst="rect">
            <a:avLst/>
          </a:prstGeom>
        </p:spPr>
      </p:pic>
      <p:sp>
        <p:nvSpPr>
          <p:cNvPr id="21" name="13 Flecha izquierda y derecha"/>
          <p:cNvSpPr/>
          <p:nvPr/>
        </p:nvSpPr>
        <p:spPr>
          <a:xfrm rot="19078747">
            <a:off x="6622551" y="2496048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15 Flecha izquierda y derecha"/>
          <p:cNvSpPr/>
          <p:nvPr/>
        </p:nvSpPr>
        <p:spPr>
          <a:xfrm>
            <a:off x="6797888" y="3470277"/>
            <a:ext cx="100013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14 Flecha izquierda y derecha"/>
          <p:cNvSpPr/>
          <p:nvPr/>
        </p:nvSpPr>
        <p:spPr>
          <a:xfrm rot="2740611">
            <a:off x="6573602" y="4444577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23 Imagen" descr="mv3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8609" y="4743468"/>
            <a:ext cx="1179080" cy="487353"/>
          </a:xfrm>
          <a:prstGeom prst="rect">
            <a:avLst/>
          </a:prstGeom>
        </p:spPr>
      </p:pic>
      <p:pic>
        <p:nvPicPr>
          <p:cNvPr id="25" name="Picture 2" descr="http://static.freepik.com/free-photo/rj45-macro_29763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48" y="3429000"/>
            <a:ext cx="731665" cy="469855"/>
          </a:xfrm>
          <a:prstGeom prst="rect">
            <a:avLst/>
          </a:prstGeom>
          <a:noFill/>
        </p:spPr>
      </p:pic>
      <p:pic>
        <p:nvPicPr>
          <p:cNvPr id="26" name="25 Imagen" descr="Linksys-PAP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544" y="4670442"/>
            <a:ext cx="485231" cy="703233"/>
          </a:xfrm>
          <a:prstGeom prst="rect">
            <a:avLst/>
          </a:prstGeom>
        </p:spPr>
      </p:pic>
      <p:pic>
        <p:nvPicPr>
          <p:cNvPr id="27" name="26 Imagen" descr="Linksys-PAP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00617" y="4633929"/>
            <a:ext cx="485231" cy="703233"/>
          </a:xfrm>
          <a:prstGeom prst="rect">
            <a:avLst/>
          </a:prstGeom>
        </p:spPr>
      </p:pic>
      <p:sp>
        <p:nvSpPr>
          <p:cNvPr id="28" name="13 Flecha izquierda y derecha"/>
          <p:cNvSpPr/>
          <p:nvPr/>
        </p:nvSpPr>
        <p:spPr>
          <a:xfrm rot="19078747">
            <a:off x="5383912" y="4332533"/>
            <a:ext cx="490919" cy="2143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13 Flecha izquierda y derecha"/>
          <p:cNvSpPr/>
          <p:nvPr/>
        </p:nvSpPr>
        <p:spPr>
          <a:xfrm rot="19078747">
            <a:off x="965839" y="4405560"/>
            <a:ext cx="490919" cy="2143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CuadroTexto"/>
          <p:cNvSpPr txBox="1"/>
          <p:nvPr/>
        </p:nvSpPr>
        <p:spPr>
          <a:xfrm>
            <a:off x="1797012" y="240663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PSTN</a:t>
            </a:r>
            <a:endParaRPr lang="es-AR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142059" y="239096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PSTN</a:t>
            </a:r>
            <a:endParaRPr lang="es-AR" sz="14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959076" y="3100383"/>
            <a:ext cx="570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err="1" smtClean="0"/>
              <a:t>VoIP</a:t>
            </a:r>
            <a:endParaRPr lang="es-AR" sz="1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2600298" y="3136896"/>
            <a:ext cx="570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err="1" smtClean="0"/>
              <a:t>VoIP</a:t>
            </a:r>
            <a:endParaRPr lang="es-AR" sz="14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600298" y="4159260"/>
            <a:ext cx="102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Celulares</a:t>
            </a:r>
            <a:endParaRPr lang="es-AR" sz="14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7018370" y="4195773"/>
            <a:ext cx="1022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Celulares</a:t>
            </a:r>
            <a:endParaRPr lang="es-AR" sz="1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63466" y="4159260"/>
            <a:ext cx="94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Internos</a:t>
            </a:r>
            <a:endParaRPr lang="es-AR" sz="14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462461" y="4195773"/>
            <a:ext cx="94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Internos</a:t>
            </a:r>
            <a:endParaRPr lang="es-AR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73005" y="5400702"/>
            <a:ext cx="641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PAP2</a:t>
            </a:r>
            <a:endParaRPr lang="es-AR" sz="14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791078" y="5364189"/>
            <a:ext cx="641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PAP2</a:t>
            </a:r>
            <a:endParaRPr lang="es-AR" sz="14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819376" y="5254650"/>
            <a:ext cx="801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MV-372</a:t>
            </a:r>
            <a:endParaRPr lang="es-AR" sz="14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7310475" y="5238977"/>
            <a:ext cx="801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MV-372</a:t>
            </a:r>
            <a:endParaRPr lang="es-AR" sz="14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038454" y="2808279"/>
            <a:ext cx="105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TDM400P</a:t>
            </a:r>
            <a:endParaRPr lang="es-AR" sz="14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493040" y="2844792"/>
            <a:ext cx="105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SPA400</a:t>
            </a:r>
            <a:endParaRPr lang="es-AR" sz="14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454246" y="3721104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ADSL - MPLS</a:t>
            </a:r>
            <a:endParaRPr lang="es-AR" sz="14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6835806" y="3721104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ADSL - MPLS</a:t>
            </a:r>
            <a:endParaRPr lang="es-AR" sz="1400" b="1" dirty="0"/>
          </a:p>
        </p:txBody>
      </p:sp>
    </p:spTree>
    <p:extLst>
      <p:ext uri="{BB962C8B-B14F-4D97-AF65-F5344CB8AC3E}">
        <p14:creationId xmlns:p14="http://schemas.microsoft.com/office/powerpoint/2010/main" xmlns="" val="34710752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32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Central </a:t>
            </a:r>
            <a:r>
              <a:rPr lang="es-AR" sz="2400" b="1" dirty="0" err="1" smtClean="0"/>
              <a:t>Neotel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pic>
        <p:nvPicPr>
          <p:cNvPr id="10" name="Picture 2" descr="http://imshopping.rediff.com/imgshop/450-450/shopping/pixs/936/i/iballBrilliance._iball-brilliance-high-end-designer-pc-cabin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496" y="2474063"/>
            <a:ext cx="1800208" cy="1500173"/>
          </a:xfrm>
          <a:prstGeom prst="rect">
            <a:avLst/>
          </a:prstGeom>
          <a:noFill/>
        </p:spPr>
      </p:pic>
      <p:sp>
        <p:nvSpPr>
          <p:cNvPr id="12" name="13 Flecha izquierda y derecha"/>
          <p:cNvSpPr/>
          <p:nvPr/>
        </p:nvSpPr>
        <p:spPr>
          <a:xfrm rot="19078747">
            <a:off x="4621217" y="2271371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4 Flecha izquierda y derecha"/>
          <p:cNvSpPr/>
          <p:nvPr/>
        </p:nvSpPr>
        <p:spPr>
          <a:xfrm rot="2740611">
            <a:off x="4645295" y="4073850"/>
            <a:ext cx="78581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5 Flecha izquierda y derecha"/>
          <p:cNvSpPr/>
          <p:nvPr/>
        </p:nvSpPr>
        <p:spPr>
          <a:xfrm>
            <a:off x="4906094" y="3131297"/>
            <a:ext cx="100013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458" name="Picture 2" descr="http://static.freepik.com/free-photo/rj45-macro_2976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4510" y="3094784"/>
            <a:ext cx="731665" cy="469855"/>
          </a:xfrm>
          <a:prstGeom prst="rect">
            <a:avLst/>
          </a:prstGeom>
          <a:noFill/>
        </p:spPr>
      </p:pic>
      <p:sp>
        <p:nvSpPr>
          <p:cNvPr id="29" name="13 Flecha izquierda y derecha"/>
          <p:cNvSpPr/>
          <p:nvPr/>
        </p:nvSpPr>
        <p:spPr>
          <a:xfrm rot="19078747">
            <a:off x="3455605" y="4071344"/>
            <a:ext cx="490919" cy="2143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CuadroTexto"/>
          <p:cNvSpPr txBox="1"/>
          <p:nvPr/>
        </p:nvSpPr>
        <p:spPr>
          <a:xfrm>
            <a:off x="4286778" y="207242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PSTN</a:t>
            </a:r>
            <a:endParaRPr lang="es-AR" sz="1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090064" y="2802680"/>
            <a:ext cx="570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err="1" smtClean="0"/>
              <a:t>VoIP</a:t>
            </a:r>
            <a:endParaRPr lang="es-AR" sz="14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090064" y="3825044"/>
            <a:ext cx="102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Celulares</a:t>
            </a:r>
            <a:endParaRPr lang="es-AR" sz="1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753232" y="3825044"/>
            <a:ext cx="94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Internos</a:t>
            </a:r>
            <a:endParaRPr lang="es-AR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761254" y="5366563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GXW4024</a:t>
            </a:r>
            <a:endParaRPr lang="es-AR" sz="14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200463" y="5486976"/>
            <a:ext cx="801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/>
              <a:t>MV-378</a:t>
            </a:r>
            <a:endParaRPr lang="es-AR" sz="14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528220" y="2474063"/>
            <a:ext cx="105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TE120P</a:t>
            </a:r>
            <a:endParaRPr lang="es-AR" sz="14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4944012" y="3386888"/>
            <a:ext cx="135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ADSL - MPLS</a:t>
            </a:r>
            <a:endParaRPr lang="es-AR" sz="1400" b="1" dirty="0"/>
          </a:p>
        </p:txBody>
      </p:sp>
      <p:pic>
        <p:nvPicPr>
          <p:cNvPr id="1028" name="Picture 4" descr="Digium TE120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466" y="1139687"/>
            <a:ext cx="865372" cy="13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091" y="4643961"/>
            <a:ext cx="1828800" cy="826008"/>
          </a:xfrm>
          <a:prstGeom prst="rect">
            <a:avLst/>
          </a:prstGeom>
        </p:spPr>
      </p:pic>
      <p:pic>
        <p:nvPicPr>
          <p:cNvPr id="1032" name="Picture 8" descr="http://www.starcomunicaciones.com.ar/catalog/images/GRD_GXW4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168" y="4468719"/>
            <a:ext cx="1464097" cy="9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2409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33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Por hacer …	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256687" y="1514432"/>
            <a:ext cx="6718392" cy="43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Implementación full </a:t>
            </a:r>
            <a:r>
              <a:rPr lang="es-AR" dirty="0" err="1" smtClean="0">
                <a:cs typeface="Arial" pitchFamily="34" charset="0"/>
              </a:rPr>
              <a:t>voip</a:t>
            </a:r>
            <a:r>
              <a:rPr lang="es-AR" dirty="0">
                <a:cs typeface="Arial" pitchFamily="34" charset="0"/>
              </a:rPr>
              <a:t>.</a:t>
            </a: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Implementación de modulo SMS.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Implementación de CRM en Sucursales.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Monitoreo activo de </a:t>
            </a:r>
            <a:r>
              <a:rPr lang="es-AR" dirty="0" err="1" smtClean="0">
                <a:cs typeface="Arial" pitchFamily="34" charset="0"/>
              </a:rPr>
              <a:t>trunks</a:t>
            </a:r>
            <a:r>
              <a:rPr lang="es-AR" dirty="0" smtClean="0">
                <a:cs typeface="Arial" pitchFamily="34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Mucho mas….</a:t>
            </a: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lvl="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/>
          </a:p>
          <a:p>
            <a:pPr marL="34290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</a:pPr>
            <a:endParaRPr lang="es-AR" dirty="0" smtClean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</a:pPr>
            <a:endParaRPr lang="es-AR" dirty="0"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AR" dirty="0" smtClean="0">
                <a:cs typeface="Arial" pitchFamily="34" charset="0"/>
              </a:rPr>
              <a:t>Reducción de costos y control de las llamadas.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32107405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275CB-2EF5-4258-99C5-7B72DBBE8A39}" type="slidenum">
              <a:rPr lang="es-ES" smtClean="0"/>
              <a:pPr/>
              <a:t>34</a:t>
            </a:fld>
            <a:endParaRPr lang="es-ES" smtClean="0"/>
          </a:p>
        </p:txBody>
      </p:sp>
      <p:pic>
        <p:nvPicPr>
          <p:cNvPr id="7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1771186" y="483201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Fin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Sistema</a:t>
            </a:r>
          </a:p>
          <a:p>
            <a:pPr algn="ctr"/>
            <a:r>
              <a:rPr lang="es-AR" sz="1200" b="1" dirty="0" smtClean="0"/>
              <a:t>Consumax</a:t>
            </a:r>
            <a:endParaRPr lang="es-AR" sz="1200" b="1" dirty="0"/>
          </a:p>
        </p:txBody>
      </p:sp>
      <p:sp>
        <p:nvSpPr>
          <p:cNvPr id="2" name="Rectángulo 1"/>
          <p:cNvSpPr/>
          <p:nvPr/>
        </p:nvSpPr>
        <p:spPr>
          <a:xfrm>
            <a:off x="1115616" y="1514432"/>
            <a:ext cx="74528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sz="1600" b="1" dirty="0" smtClean="0">
              <a:cs typeface="Arial" pitchFamily="34" charset="0"/>
            </a:endParaRPr>
          </a:p>
          <a:p>
            <a:pPr algn="ctr"/>
            <a:r>
              <a:rPr lang="es-AR" sz="4000" b="1" dirty="0" smtClean="0">
                <a:cs typeface="Arial" pitchFamily="34" charset="0"/>
              </a:rPr>
              <a:t>Preguntas ¿?</a:t>
            </a:r>
          </a:p>
          <a:p>
            <a:endParaRPr lang="es-AR" sz="4000" b="1" dirty="0">
              <a:cs typeface="Arial" pitchFamily="34" charset="0"/>
            </a:endParaRPr>
          </a:p>
          <a:p>
            <a:pPr algn="ctr"/>
            <a:r>
              <a:rPr lang="es-AR" sz="1600" b="1" dirty="0" smtClean="0">
                <a:cs typeface="Arial" pitchFamily="34" charset="0"/>
              </a:rPr>
              <a:t>Lic. Aguirre, Juan José</a:t>
            </a:r>
          </a:p>
          <a:p>
            <a:pPr algn="ctr"/>
            <a:r>
              <a:rPr lang="es-AR" sz="1600" b="1" dirty="0" smtClean="0">
                <a:cs typeface="Arial" pitchFamily="34" charset="0"/>
                <a:hlinkClick r:id="rId3"/>
              </a:rPr>
              <a:t>juanjoseaguirre@consumax.com.ar</a:t>
            </a:r>
            <a:endParaRPr lang="es-AR" sz="1600" b="1" dirty="0" smtClean="0">
              <a:cs typeface="Arial" pitchFamily="34" charset="0"/>
            </a:endParaRPr>
          </a:p>
          <a:p>
            <a:pPr algn="ctr"/>
            <a:endParaRPr lang="es-AR" sz="1600" b="1" dirty="0">
              <a:cs typeface="Arial" pitchFamily="34" charset="0"/>
            </a:endParaRPr>
          </a:p>
          <a:p>
            <a:pPr algn="ctr"/>
            <a:r>
              <a:rPr lang="es-AR" sz="1600" b="1" dirty="0" smtClean="0">
                <a:cs typeface="Arial" pitchFamily="34" charset="0"/>
              </a:rPr>
              <a:t>Ing. Daniel Alejandro Gil</a:t>
            </a:r>
          </a:p>
          <a:p>
            <a:pPr algn="ctr"/>
            <a:r>
              <a:rPr lang="es-AR" sz="1600" b="1" dirty="0" smtClean="0">
                <a:cs typeface="Arial" pitchFamily="34" charset="0"/>
                <a:hlinkClick r:id="rId4"/>
              </a:rPr>
              <a:t>danielgil@consumax.com.ar</a:t>
            </a:r>
            <a:endParaRPr lang="es-AR" sz="1600" b="1" dirty="0" smtClean="0">
              <a:cs typeface="Arial" pitchFamily="34" charset="0"/>
            </a:endParaRPr>
          </a:p>
          <a:p>
            <a:pPr algn="ctr"/>
            <a:endParaRPr lang="es-AR" sz="1600" b="1" dirty="0">
              <a:cs typeface="Arial" pitchFamily="34" charset="0"/>
            </a:endParaRPr>
          </a:p>
          <a:p>
            <a:pPr algn="ctr"/>
            <a:endParaRPr lang="es-AR" sz="1600" b="1" dirty="0" smtClean="0">
              <a:cs typeface="Arial" pitchFamily="34" charset="0"/>
            </a:endParaRPr>
          </a:p>
          <a:p>
            <a:pPr algn="ctr"/>
            <a:endParaRPr lang="es-AR" sz="1600" b="1" dirty="0">
              <a:cs typeface="Arial" pitchFamily="34" charset="0"/>
            </a:endParaRPr>
          </a:p>
          <a:p>
            <a:pPr algn="ctr"/>
            <a:r>
              <a:rPr lang="es-AR" sz="3600" b="1" dirty="0" smtClean="0">
                <a:cs typeface="Arial" pitchFamily="34" charset="0"/>
              </a:rPr>
              <a:t>Muchas Gracias</a:t>
            </a:r>
            <a:endParaRPr lang="es-AR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002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23986" y="1311246"/>
            <a:ext cx="6130925" cy="11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ConsuMax</a:t>
            </a: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cuenta con 24 sucursales distribuidas geográficamente entre las provincias de Entre </a:t>
            </a: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Ríos, </a:t>
            </a:r>
            <a:r>
              <a:rPr lang="es-E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Corrientes y Santa Fe</a:t>
            </a: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1600" dirty="0" smtClean="0">
              <a:latin typeface="+mj-lt"/>
            </a:endParaRP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Actualidad</a:t>
            </a:r>
            <a:endParaRPr lang="es-AR" b="1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/>
              <a:t>Sucursales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5026291"/>
              </p:ext>
            </p:extLst>
          </p:nvPr>
        </p:nvGraphicFramePr>
        <p:xfrm>
          <a:off x="1885607" y="2348880"/>
          <a:ext cx="5979854" cy="3308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381"/>
                <a:gridCol w="1350194"/>
                <a:gridCol w="1736248"/>
                <a:gridCol w="1154031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Entre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Rios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Corrientes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Virtuales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Santa Fe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CHAJARI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CURUZU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BUENOS AIRES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2"/>
                          </a:solidFill>
                          <a:effectLst/>
                        </a:rPr>
                        <a:t>SANTA FE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COLON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ESQUINA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SAN SALVADOR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CONCORDIA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GOYA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VILLA ELISA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CRESPO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MERCEDES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DIAMANTE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BELLA VISTA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FEDERACION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FEDERAL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GUALEGUAY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GUALEGUAYCHU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LA PAZ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MONSEÑOR </a:t>
                      </a:r>
                      <a:r>
                        <a:rPr lang="es-ES" sz="1100" b="0" dirty="0" smtClean="0">
                          <a:solidFill>
                            <a:schemeClr val="accent2"/>
                          </a:solidFill>
                          <a:effectLst/>
                        </a:rPr>
                        <a:t>TAVELLA *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NOGOYA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PARANA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CONC. DEL URUGUAY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VICTORIA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accent2"/>
                          </a:solidFill>
                          <a:effectLst/>
                        </a:rPr>
                        <a:t>VILLAGUAY</a:t>
                      </a:r>
                      <a:endParaRPr lang="es-E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1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5</a:t>
            </a:fld>
            <a:endParaRPr lang="es-ES" smtClean="0">
              <a:latin typeface="Arial" pitchFamily="34" charset="0"/>
            </a:endParaRP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Distribución </a:t>
            </a:r>
            <a:r>
              <a:rPr lang="es-AR" sz="2400" b="1" dirty="0" err="1" smtClean="0"/>
              <a:t>Geografica</a:t>
            </a:r>
            <a:endParaRPr lang="es-AR" b="1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Sucursales</a:t>
            </a:r>
            <a:endParaRPr lang="es-AR" sz="1200" b="1" dirty="0"/>
          </a:p>
        </p:txBody>
      </p:sp>
      <p:pic>
        <p:nvPicPr>
          <p:cNvPr id="8" name="Imagen 7" descr="http://192.168.5.14/nagvis/userfiles/images/maps/Mapa_Geografico-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664804"/>
            <a:ext cx="7164516" cy="363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6</a:t>
            </a:fld>
            <a:endParaRPr lang="es-ES" smtClean="0">
              <a:latin typeface="Arial" pitchFamily="34" charset="0"/>
            </a:endParaRP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Infraestructura Básica de una Sucursal</a:t>
            </a:r>
            <a:endParaRPr lang="es-AR" b="1" dirty="0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769363" y="350153"/>
            <a:ext cx="1007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Equipa-miento</a:t>
            </a:r>
            <a:endParaRPr lang="es-AR" sz="1200" b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619672" y="1196752"/>
            <a:ext cx="7047009" cy="48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La primera central telefónica fue adquirida a mediados del año 2006, tenia funcionalidades básicas de comunicaciones y posteriormente se incorpora funcionalidades para el </a:t>
            </a:r>
            <a:r>
              <a:rPr lang="es-ES" sz="1600" dirty="0" err="1" smtClean="0"/>
              <a:t>callcenter</a:t>
            </a:r>
            <a:r>
              <a:rPr lang="es-ES" sz="16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A </a:t>
            </a:r>
            <a:r>
              <a:rPr lang="es-ES" sz="1600" dirty="0"/>
              <a:t>principios del año 2007 se instalan y se integran centrales </a:t>
            </a:r>
            <a:r>
              <a:rPr lang="es-ES" sz="1600" dirty="0" err="1"/>
              <a:t>asterisk</a:t>
            </a:r>
            <a:r>
              <a:rPr lang="es-ES" sz="1600" dirty="0"/>
              <a:t> en las sucursales de </a:t>
            </a:r>
            <a:r>
              <a:rPr lang="es-ES" sz="1600" dirty="0" err="1"/>
              <a:t>Gualeguaychu</a:t>
            </a:r>
            <a:r>
              <a:rPr lang="es-ES" sz="1600" dirty="0"/>
              <a:t> y Concepción del Uruguay.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 En </a:t>
            </a:r>
            <a:r>
              <a:rPr lang="es-ES" sz="1600" dirty="0"/>
              <a:t>Junio del 2007, </a:t>
            </a:r>
            <a:r>
              <a:rPr lang="es-ES" sz="1600" dirty="0" err="1"/>
              <a:t>ConsuMax</a:t>
            </a:r>
            <a:r>
              <a:rPr lang="es-ES" sz="1600" dirty="0"/>
              <a:t> contaba con una infraestructura de comunicaciones telefónicas que consistía básicamente en lo siguiente</a:t>
            </a:r>
            <a:r>
              <a:rPr lang="es-ES" sz="16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 smtClean="0"/>
              <a:t>Una </a:t>
            </a:r>
            <a:r>
              <a:rPr lang="es-ES" sz="1200" dirty="0"/>
              <a:t>central </a:t>
            </a:r>
            <a:r>
              <a:rPr lang="es-ES" sz="1200" dirty="0" err="1"/>
              <a:t>Asterisk</a:t>
            </a:r>
            <a:r>
              <a:rPr lang="es-ES" sz="1200" dirty="0"/>
              <a:t> </a:t>
            </a:r>
            <a:r>
              <a:rPr lang="es-ES" sz="1200" dirty="0" err="1"/>
              <a:t>VoIP</a:t>
            </a:r>
            <a:r>
              <a:rPr lang="es-ES" sz="1200" dirty="0"/>
              <a:t> </a:t>
            </a:r>
            <a:r>
              <a:rPr lang="es-ES" sz="1200" dirty="0" smtClean="0"/>
              <a:t>en Concordia</a:t>
            </a:r>
          </a:p>
          <a:p>
            <a:pPr lvl="0"/>
            <a:r>
              <a:rPr lang="es-ES" sz="1200" dirty="0"/>
              <a:t>	</a:t>
            </a:r>
            <a:r>
              <a:rPr lang="es-ES" sz="1200" dirty="0" smtClean="0"/>
              <a:t>Placa </a:t>
            </a:r>
            <a:r>
              <a:rPr lang="es-ES" sz="1200" dirty="0"/>
              <a:t>digital </a:t>
            </a:r>
            <a:r>
              <a:rPr lang="es-ES" sz="1200" dirty="0" err="1"/>
              <a:t>Digium</a:t>
            </a:r>
            <a:r>
              <a:rPr lang="es-ES" sz="1200" dirty="0"/>
              <a:t> Te110p</a:t>
            </a:r>
          </a:p>
          <a:p>
            <a:pPr lvl="0"/>
            <a:r>
              <a:rPr lang="es-ES" sz="1200" dirty="0" smtClean="0"/>
              <a:t>	Trama </a:t>
            </a:r>
            <a:r>
              <a:rPr lang="es-ES" sz="1200" dirty="0"/>
              <a:t>Digital </a:t>
            </a:r>
            <a:r>
              <a:rPr lang="es-ES" sz="1200" dirty="0" smtClean="0"/>
              <a:t>E1 - Servicio </a:t>
            </a:r>
            <a:r>
              <a:rPr lang="es-ES" sz="1200" dirty="0"/>
              <a:t>de 30 líneas telefónicas digitales</a:t>
            </a:r>
          </a:p>
          <a:p>
            <a:pPr lvl="0"/>
            <a:r>
              <a:rPr lang="es-ES" sz="1200" dirty="0" smtClean="0"/>
              <a:t>	15 </a:t>
            </a:r>
            <a:r>
              <a:rPr lang="es-ES" sz="1200" dirty="0"/>
              <a:t>ATA </a:t>
            </a:r>
            <a:r>
              <a:rPr lang="es-ES" sz="1200" dirty="0" err="1" smtClean="0"/>
              <a:t>Linksys</a:t>
            </a:r>
            <a:r>
              <a:rPr lang="es-ES" sz="1200" dirty="0" smtClean="0"/>
              <a:t> </a:t>
            </a:r>
            <a:r>
              <a:rPr lang="es-ES" sz="1200" dirty="0"/>
              <a:t>PAP2 (2 FXS)</a:t>
            </a:r>
          </a:p>
          <a:p>
            <a:pPr lvl="0"/>
            <a:r>
              <a:rPr lang="es-ES" sz="1200" dirty="0" smtClean="0"/>
              <a:t>	3 </a:t>
            </a:r>
            <a:r>
              <a:rPr lang="es-ES" sz="1200" dirty="0" err="1"/>
              <a:t>Sipura</a:t>
            </a:r>
            <a:r>
              <a:rPr lang="es-ES" sz="1200" dirty="0"/>
              <a:t> (1 FXO, 1 FXS)</a:t>
            </a:r>
          </a:p>
          <a:p>
            <a:pPr lvl="0"/>
            <a:r>
              <a:rPr lang="es-ES" sz="1200" dirty="0" smtClean="0"/>
              <a:t>	2 </a:t>
            </a:r>
            <a:r>
              <a:rPr lang="es-ES" sz="1200" dirty="0" err="1"/>
              <a:t>LinkSys</a:t>
            </a:r>
            <a:r>
              <a:rPr lang="es-ES" sz="1200" dirty="0"/>
              <a:t> SPA400 (4 FXO)</a:t>
            </a:r>
          </a:p>
          <a:p>
            <a:pPr lvl="0"/>
            <a:r>
              <a:rPr lang="es-ES" sz="1200" dirty="0" smtClean="0"/>
              <a:t>	4 </a:t>
            </a:r>
            <a:r>
              <a:rPr lang="es-ES" sz="1200" dirty="0" err="1"/>
              <a:t>Telulares</a:t>
            </a:r>
            <a:r>
              <a:rPr lang="es-ES" sz="1200" dirty="0"/>
              <a:t> (1 chip GSM)</a:t>
            </a:r>
          </a:p>
          <a:p>
            <a:pPr lvl="0"/>
            <a:r>
              <a:rPr lang="es-ES" sz="1200" dirty="0" smtClean="0"/>
              <a:t>	</a:t>
            </a:r>
            <a:r>
              <a:rPr lang="es-ES" sz="1200" dirty="0" err="1" smtClean="0"/>
              <a:t>Callcenter</a:t>
            </a:r>
            <a:r>
              <a:rPr lang="es-ES" sz="1200" dirty="0" smtClean="0"/>
              <a:t> </a:t>
            </a:r>
            <a:r>
              <a:rPr lang="es-ES" sz="1200" dirty="0"/>
              <a:t>con 10 puestos con </a:t>
            </a:r>
            <a:r>
              <a:rPr lang="es-ES" sz="1200" dirty="0" err="1"/>
              <a:t>sopthfone</a:t>
            </a:r>
            <a:r>
              <a:rPr lang="es-ES" sz="1200" dirty="0"/>
              <a:t>  (X-Lite</a:t>
            </a:r>
            <a:r>
              <a:rPr lang="es-ES" sz="1200" dirty="0" smtClean="0"/>
              <a:t>)</a:t>
            </a:r>
            <a:endParaRPr lang="es-E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/>
              <a:t>Una central </a:t>
            </a:r>
            <a:r>
              <a:rPr lang="es-ES" sz="1200" dirty="0" err="1"/>
              <a:t>Asterisk</a:t>
            </a:r>
            <a:r>
              <a:rPr lang="es-ES" sz="1200" dirty="0"/>
              <a:t> </a:t>
            </a:r>
            <a:r>
              <a:rPr lang="es-ES" sz="1200" dirty="0" err="1"/>
              <a:t>VoIP</a:t>
            </a:r>
            <a:r>
              <a:rPr lang="es-ES" sz="1200" dirty="0"/>
              <a:t> en Concepción del Uruguay</a:t>
            </a:r>
          </a:p>
          <a:p>
            <a:pPr lvl="0"/>
            <a:r>
              <a:rPr lang="es-ES" sz="1200" dirty="0" smtClean="0"/>
              <a:t>	6 </a:t>
            </a:r>
            <a:r>
              <a:rPr lang="es-ES" sz="1200" dirty="0"/>
              <a:t>ATA </a:t>
            </a:r>
            <a:r>
              <a:rPr lang="es-ES" sz="1200" dirty="0" err="1"/>
              <a:t>Sipura</a:t>
            </a:r>
            <a:endParaRPr lang="es-E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/>
              <a:t>Una central </a:t>
            </a:r>
            <a:r>
              <a:rPr lang="es-ES" sz="1200" dirty="0" err="1"/>
              <a:t>Asterisk</a:t>
            </a:r>
            <a:r>
              <a:rPr lang="es-ES" sz="1200" dirty="0"/>
              <a:t> </a:t>
            </a:r>
            <a:r>
              <a:rPr lang="es-ES" sz="1200" dirty="0" err="1"/>
              <a:t>VoIP</a:t>
            </a:r>
            <a:r>
              <a:rPr lang="es-ES" sz="1200" dirty="0"/>
              <a:t> en </a:t>
            </a:r>
            <a:r>
              <a:rPr lang="es-ES" sz="1200" dirty="0" err="1"/>
              <a:t>Gualeguaychu</a:t>
            </a:r>
            <a:endParaRPr lang="es-ES" sz="1200" dirty="0"/>
          </a:p>
          <a:p>
            <a:pPr lvl="0"/>
            <a:r>
              <a:rPr lang="es-ES" sz="1200" dirty="0" smtClean="0"/>
              <a:t>	6 </a:t>
            </a:r>
            <a:r>
              <a:rPr lang="es-ES" sz="1200" dirty="0"/>
              <a:t>ATA </a:t>
            </a:r>
            <a:r>
              <a:rPr lang="es-ES" sz="1200" dirty="0" err="1"/>
              <a:t>Sipura</a:t>
            </a:r>
            <a:endParaRPr lang="es-E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00" dirty="0"/>
              <a:t>Una central </a:t>
            </a:r>
            <a:r>
              <a:rPr lang="es-ES" sz="1200" dirty="0" err="1"/>
              <a:t>Asterisk</a:t>
            </a:r>
            <a:r>
              <a:rPr lang="es-ES" sz="1200" dirty="0"/>
              <a:t> </a:t>
            </a:r>
            <a:r>
              <a:rPr lang="es-ES" sz="1200" dirty="0" err="1"/>
              <a:t>VoIP</a:t>
            </a:r>
            <a:r>
              <a:rPr lang="es-ES" sz="1200" dirty="0"/>
              <a:t> en Buenos Aires</a:t>
            </a:r>
          </a:p>
          <a:p>
            <a:r>
              <a:rPr lang="es-ES" sz="1200" dirty="0" smtClean="0"/>
              <a:t>	1 </a:t>
            </a:r>
            <a:r>
              <a:rPr lang="es-ES" sz="1200" dirty="0"/>
              <a:t>ATA </a:t>
            </a:r>
            <a:r>
              <a:rPr lang="es-ES" sz="1200" dirty="0" err="1"/>
              <a:t>Sipura</a:t>
            </a:r>
            <a:endParaRPr lang="es-ES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7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23986" y="1304764"/>
            <a:ext cx="61309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Los </a:t>
            </a:r>
            <a:r>
              <a:rPr lang="es-ES" sz="1600" dirty="0"/>
              <a:t>enlaces entre estas sucursales eran a través de </a:t>
            </a:r>
            <a:r>
              <a:rPr lang="es-ES" sz="1600" dirty="0" smtClean="0"/>
              <a:t>conexiones </a:t>
            </a:r>
            <a:r>
              <a:rPr lang="es-ES" sz="1600" dirty="0"/>
              <a:t>a internet provistas por proveedores de acceso Wireless</a:t>
            </a:r>
            <a:r>
              <a:rPr lang="es-ES" sz="1600" dirty="0" smtClean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/>
              <a:t>En enero del año 2009, se traslada físicamente el </a:t>
            </a:r>
            <a:r>
              <a:rPr lang="es-ES" sz="1600" dirty="0" err="1"/>
              <a:t>callcenter</a:t>
            </a:r>
            <a:r>
              <a:rPr lang="es-ES" sz="1600" dirty="0"/>
              <a:t> a su actual ubicación y </a:t>
            </a:r>
            <a:r>
              <a:rPr lang="es-ES" sz="1600" dirty="0" smtClean="0"/>
              <a:t>se pasa </a:t>
            </a:r>
            <a:r>
              <a:rPr lang="es-ES" sz="1600" dirty="0"/>
              <a:t>de 10 puestos con </a:t>
            </a:r>
            <a:r>
              <a:rPr lang="es-ES" sz="1600" dirty="0" err="1" smtClean="0"/>
              <a:t>softphone</a:t>
            </a:r>
            <a:r>
              <a:rPr lang="es-ES" sz="1600" dirty="0" smtClean="0"/>
              <a:t> </a:t>
            </a:r>
            <a:r>
              <a:rPr lang="es-ES" sz="1600" dirty="0"/>
              <a:t>a 32 puestos</a:t>
            </a:r>
            <a:r>
              <a:rPr lang="es-ES" sz="1600" dirty="0" smtClean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/>
              <a:t>En ese marco realizó la adquisición de un central </a:t>
            </a:r>
            <a:r>
              <a:rPr lang="es-ES" sz="1600" dirty="0" err="1"/>
              <a:t>VoIP</a:t>
            </a:r>
            <a:r>
              <a:rPr lang="es-ES" sz="1600" dirty="0"/>
              <a:t> basada en </a:t>
            </a:r>
            <a:r>
              <a:rPr lang="es-ES" sz="1600" dirty="0" err="1"/>
              <a:t>asterisk</a:t>
            </a:r>
            <a:r>
              <a:rPr lang="es-ES" sz="1600" dirty="0"/>
              <a:t> con una plataforma para </a:t>
            </a:r>
            <a:r>
              <a:rPr lang="es-ES" sz="1600" dirty="0" err="1"/>
              <a:t>callcenters</a:t>
            </a:r>
            <a:r>
              <a:rPr lang="es-ES" sz="1600" dirty="0"/>
              <a:t> </a:t>
            </a:r>
            <a:r>
              <a:rPr lang="es-ES" sz="1600" i="1" dirty="0"/>
              <a:t>“</a:t>
            </a:r>
            <a:r>
              <a:rPr lang="es-ES" sz="1600" i="1" dirty="0" err="1"/>
              <a:t>Call</a:t>
            </a:r>
            <a:r>
              <a:rPr lang="es-ES" sz="1600" i="1" dirty="0"/>
              <a:t> Center </a:t>
            </a:r>
            <a:r>
              <a:rPr lang="es-ES" sz="1600" i="1" dirty="0" err="1"/>
              <a:t>Insite</a:t>
            </a:r>
            <a:r>
              <a:rPr lang="es-ES" sz="1600" i="1" dirty="0"/>
              <a:t>”</a:t>
            </a:r>
            <a:r>
              <a:rPr lang="es-ES" sz="1600" dirty="0"/>
              <a:t> de la empresa </a:t>
            </a:r>
            <a:r>
              <a:rPr lang="es-ES" sz="1600" dirty="0" err="1"/>
              <a:t>Neotel</a:t>
            </a:r>
            <a:r>
              <a:rPr lang="es-ES" sz="1600" dirty="0" smtClean="0"/>
              <a:t>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endParaRPr lang="es-ES" sz="16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/>
              <a:t>En de Octubre del año 2010, se crea un proyecto para reemplazar las centrales </a:t>
            </a:r>
            <a:r>
              <a:rPr lang="es-ES" sz="1600" dirty="0" err="1"/>
              <a:t>VoIP</a:t>
            </a:r>
            <a:r>
              <a:rPr lang="es-ES" sz="1600" dirty="0"/>
              <a:t> existentes por centrales </a:t>
            </a:r>
            <a:r>
              <a:rPr lang="es-ES" sz="1600" dirty="0" err="1"/>
              <a:t>Asterisk</a:t>
            </a:r>
            <a:r>
              <a:rPr lang="es-ES" sz="1600" dirty="0"/>
              <a:t> implementadas por personal del Área de Sistemas.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s-AR" sz="1600" dirty="0" smtClean="0"/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err="1"/>
              <a:t>Dilfer</a:t>
            </a:r>
            <a:r>
              <a:rPr lang="es-AR" sz="2400" b="1" dirty="0"/>
              <a:t> S.A</a:t>
            </a:r>
            <a:r>
              <a:rPr lang="es-AR" sz="2400" b="1" dirty="0" smtClean="0"/>
              <a:t>.</a:t>
            </a:r>
            <a:endParaRPr lang="es-AR" sz="2400" b="1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Evolución</a:t>
            </a:r>
            <a:endParaRPr lang="es-AR" sz="1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723986" y="1196752"/>
            <a:ext cx="6130925" cy="474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s-ES" sz="1600" dirty="0" smtClean="0"/>
              <a:t>El proyecto debía contemplar una serie de aspectos particulares:</a:t>
            </a:r>
            <a:endParaRPr lang="es-ES" sz="1600" dirty="0"/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Relevar </a:t>
            </a:r>
            <a:r>
              <a:rPr lang="es-ES" sz="1600" dirty="0"/>
              <a:t>necesidades de comunicaciones en la empresa.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Reutilizar </a:t>
            </a:r>
            <a:r>
              <a:rPr lang="es-ES" sz="1600" dirty="0"/>
              <a:t>arquitectura de comunicaciones existentes (cableado, aparatos de voz).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Ajustar </a:t>
            </a:r>
            <a:r>
              <a:rPr lang="es-ES" sz="1600" dirty="0"/>
              <a:t>y acondicionar capacidades de comunicaciones existentes en cada sucursal.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Incorporar </a:t>
            </a:r>
            <a:r>
              <a:rPr lang="es-ES" sz="1600" dirty="0"/>
              <a:t>nuevas tecnologías en comunicaciones para celulares.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Implementar </a:t>
            </a:r>
            <a:r>
              <a:rPr lang="es-ES" sz="1600" dirty="0"/>
              <a:t>central </a:t>
            </a:r>
            <a:r>
              <a:rPr lang="es-ES" sz="1600" dirty="0" err="1"/>
              <a:t>VoIP</a:t>
            </a:r>
            <a:r>
              <a:rPr lang="es-ES" sz="1600" dirty="0"/>
              <a:t> en todas las sucursales.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Intercomunicar </a:t>
            </a:r>
            <a:r>
              <a:rPr lang="es-ES" sz="1600" dirty="0"/>
              <a:t>todas las sucursales entre sí y establecer servicios automatizados (consulta de saldo, límites, </a:t>
            </a:r>
            <a:r>
              <a:rPr lang="es-ES" sz="1600" dirty="0" err="1"/>
              <a:t>etc</a:t>
            </a:r>
            <a:r>
              <a:rPr lang="es-ES" sz="1600" dirty="0"/>
              <a:t>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 smtClean="0"/>
              <a:t>Proveer </a:t>
            </a:r>
            <a:r>
              <a:rPr lang="es-ES" sz="1600" dirty="0"/>
              <a:t>reportes estadísticos detallados sobre el uso de telefonía desde y hacia diferentes destinos.</a:t>
            </a: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Proyecto </a:t>
            </a:r>
            <a:r>
              <a:rPr lang="es-AR" sz="2400" b="1" dirty="0" err="1" smtClean="0"/>
              <a:t>VoIP</a:t>
            </a:r>
            <a:endParaRPr lang="es-AR" b="1" dirty="0"/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smtClean="0"/>
              <a:t>Objetivos</a:t>
            </a:r>
            <a:endParaRPr lang="es-AR" sz="1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293E59-1334-4E79-A491-DF5CE0229741}" type="slidenum">
              <a:rPr lang="es-ES" smtClean="0">
                <a:latin typeface="Arial" pitchFamily="34" charset="0"/>
              </a:rPr>
              <a:pPr/>
              <a:t>9</a:t>
            </a:fld>
            <a:endParaRPr lang="es-ES" smtClean="0">
              <a:latin typeface="Arial" pitchFamily="34" charset="0"/>
            </a:endParaRPr>
          </a:p>
        </p:txBody>
      </p:sp>
      <p:pic>
        <p:nvPicPr>
          <p:cNvPr id="9220" name="5 Imagen" descr="contenedor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0"/>
            <a:ext cx="10064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723986" y="1311246"/>
            <a:ext cx="67183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ES" sz="1600" dirty="0"/>
              <a:t>Reducción en costos de </a:t>
            </a:r>
            <a:r>
              <a:rPr lang="es-ES" sz="1600" dirty="0" smtClean="0"/>
              <a:t>llamadas</a:t>
            </a:r>
            <a:endParaRPr lang="es-ES_tradnl" sz="1600" dirty="0" smtClean="0"/>
          </a:p>
          <a:p>
            <a:pPr marL="342900" indent="-342900">
              <a:spcBef>
                <a:spcPct val="20000"/>
              </a:spcBef>
            </a:pPr>
            <a:endParaRPr lang="es-ES_tradnl" sz="1600" dirty="0" smtClean="0"/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s-ES_tradnl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2052603" y="580986"/>
            <a:ext cx="6499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Motivaciones</a:t>
            </a:r>
            <a:endParaRPr lang="es-AR" b="1" dirty="0"/>
          </a:p>
        </p:txBody>
      </p:sp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752876" y="252369"/>
            <a:ext cx="1007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1200" b="1" dirty="0" err="1" smtClean="0"/>
              <a:t>VoIP</a:t>
            </a:r>
            <a:endParaRPr lang="es-AR" sz="1200" b="1" dirty="0"/>
          </a:p>
        </p:txBody>
      </p:sp>
      <p:pic>
        <p:nvPicPr>
          <p:cNvPr id="10" name="Marcador de posición de imagen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 bwMode="auto">
          <a:xfrm>
            <a:off x="1094562" y="2312876"/>
            <a:ext cx="3384362" cy="27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arcador de posición de imagen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 bwMode="auto">
          <a:xfrm>
            <a:off x="5474602" y="2384884"/>
            <a:ext cx="3077315" cy="25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uadroTexto 11"/>
          <p:cNvSpPr txBox="1"/>
          <p:nvPr/>
        </p:nvSpPr>
        <p:spPr>
          <a:xfrm>
            <a:off x="488035" y="5301208"/>
            <a:ext cx="4967999" cy="7563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Lucida Sans" pitchFamily="2"/>
              </a:rPr>
              <a:t>Llamadas a localidades de 30 a 170 Km: $4 (IVA incluido) *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Lucida Sans" pitchFamily="2"/>
              </a:rPr>
              <a:t>Llamadas a localidades de más de 170 Km: $7 (IVA incluido) *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Lucida Sans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Lucida Sans" pitchFamily="2"/>
              </a:rPr>
              <a:t>* Costo por cada 30 minutos – Telefónica de Argentina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474602" y="5196832"/>
            <a:ext cx="3254711" cy="5227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Lucida Sans" pitchFamily="2"/>
              </a:rPr>
              <a:t>Costos de las llamadas incluidas en el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A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Lucida Sans" pitchFamily="2"/>
              </a:rPr>
              <a:t>paquete de </a:t>
            </a:r>
            <a:r>
              <a:rPr lang="es-AR" sz="13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Lucida Sans" pitchFamily="2"/>
              </a:rPr>
              <a:t>ADSL</a:t>
            </a:r>
            <a:endParaRPr lang="es-AR" sz="1400" b="1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Lucida Sans" pitchFamily="2"/>
            </a:endParaRPr>
          </a:p>
        </p:txBody>
      </p:sp>
      <p:sp>
        <p:nvSpPr>
          <p:cNvPr id="14" name="Título 7"/>
          <p:cNvSpPr txBox="1">
            <a:spLocks noGrp="1"/>
          </p:cNvSpPr>
          <p:nvPr>
            <p:ph type="title" idx="4294967295"/>
          </p:nvPr>
        </p:nvSpPr>
        <p:spPr>
          <a:xfrm>
            <a:off x="1096952" y="1772988"/>
            <a:ext cx="7380361" cy="562676"/>
          </a:xfrm>
        </p:spPr>
        <p:txBody>
          <a:bodyPr anchorCtr="0"/>
          <a:lstStyle/>
          <a:p>
            <a:pPr lvl="0" algn="l"/>
            <a:r>
              <a:rPr lang="es-AR" sz="2800" dirty="0"/>
              <a:t>PSTN					</a:t>
            </a:r>
            <a:r>
              <a:rPr lang="es-AR" sz="2800" dirty="0" smtClean="0"/>
              <a:t>         </a:t>
            </a:r>
            <a:r>
              <a:rPr lang="es-AR" sz="2800" dirty="0" err="1"/>
              <a:t>VoIP</a:t>
            </a:r>
            <a:endParaRPr lang="es-A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10046</TotalTime>
  <Words>998</Words>
  <Application>Microsoft Office PowerPoint</Application>
  <PresentationFormat>Presentación en pantalla (4:3)</PresentationFormat>
  <Paragraphs>375</Paragraphs>
  <Slides>34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PSTN              VoIP</vt:lpstr>
      <vt:lpstr>Centro de Contacto</vt:lpstr>
      <vt:lpstr>Comunicaciones Intersucursales a bajo costo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¿Canales SIP o IAX2?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consumax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grivero</dc:creator>
  <cp:lastModifiedBy>Daniel Alejandro Gil</cp:lastModifiedBy>
  <cp:revision>800</cp:revision>
  <dcterms:created xsi:type="dcterms:W3CDTF">2010-06-16T14:28:59Z</dcterms:created>
  <dcterms:modified xsi:type="dcterms:W3CDTF">2013-11-07T10:57:56Z</dcterms:modified>
</cp:coreProperties>
</file>