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9" r:id="rId3"/>
    <p:sldId id="261" r:id="rId4"/>
    <p:sldId id="276" r:id="rId5"/>
    <p:sldId id="278" r:id="rId6"/>
    <p:sldId id="281" r:id="rId7"/>
    <p:sldId id="279" r:id="rId8"/>
    <p:sldId id="282" r:id="rId9"/>
    <p:sldId id="280" r:id="rId10"/>
    <p:sldId id="284" r:id="rId11"/>
    <p:sldId id="283" r:id="rId12"/>
    <p:sldId id="285" r:id="rId13"/>
    <p:sldId id="287" r:id="rId14"/>
    <p:sldId id="277" r:id="rId15"/>
    <p:sldId id="286" r:id="rId16"/>
    <p:sldId id="275" r:id="rId17"/>
    <p:sldId id="288" r:id="rId18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D1"/>
    <a:srgbClr val="41A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3CCB-FE11-44D8-B23D-F005D8BC7D4F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D4FB-AD22-4A56-8B84-0415469B39D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594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19616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4208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07904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7976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6277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613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3273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946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7F1DFF-9748-4893-8F6B-90E0735BDC2C}" type="slidenum">
              <a:rPr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3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2904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8573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6321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0488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7830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792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5271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48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600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6947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53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934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4762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8732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2171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0362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94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4F84-4E11-4355-ADF9-627D3BBCF331}" type="datetimeFigureOut">
              <a:rPr lang="es-UY" smtClean="0"/>
              <a:t>5/11/2015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76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56792"/>
            <a:ext cx="9180512" cy="374441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0" y="0"/>
            <a:ext cx="9158699" cy="15567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296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Como combatir el Shadow </a:t>
            </a:r>
            <a:r>
              <a:rPr lang="es-UY" sz="3200" b="1" i="1" dirty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IT</a:t>
            </a: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4" y="876455"/>
            <a:ext cx="7836242" cy="24805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76" y="3717032"/>
            <a:ext cx="7756830" cy="24691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5576" y="3356991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el cliente explic</a:t>
            </a:r>
            <a:r>
              <a:rPr lang="es-UY" sz="1100" dirty="0"/>
              <a:t>ó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39752" y="3358153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el líder del proyecto entendió</a:t>
            </a:r>
            <a:endParaRPr lang="es-UY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51920" y="3358153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diseño el Analista</a:t>
            </a:r>
            <a:endParaRPr lang="es-UY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436096" y="335699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escribió el programador</a:t>
            </a:r>
            <a:endParaRPr lang="es-UY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20272" y="335699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Como ve el producto el consultor</a:t>
            </a:r>
            <a:endParaRPr lang="es-UY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55576" y="6166465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La documentación del proyecto</a:t>
            </a:r>
            <a:endParaRPr lang="es-UY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267744" y="6165304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instalo Operaciones</a:t>
            </a:r>
            <a:endParaRPr lang="es-UY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851920" y="616530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pago el cliente</a:t>
            </a:r>
            <a:endParaRPr lang="es-UY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436096" y="616530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Como será el soporte</a:t>
            </a:r>
            <a:endParaRPr lang="es-UY" sz="11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948264" y="6165304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Lo que el cliente realmente necesitaba</a:t>
            </a:r>
            <a:endParaRPr lang="es-UY" sz="1100" dirty="0"/>
          </a:p>
        </p:txBody>
      </p:sp>
    </p:spTree>
    <p:extLst>
      <p:ext uri="{BB962C8B-B14F-4D97-AF65-F5344CB8AC3E}">
        <p14:creationId xmlns:p14="http://schemas.microsoft.com/office/powerpoint/2010/main" val="9291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Devops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8135" y="1052736"/>
            <a:ext cx="323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/>
              <a:t>¿</a:t>
            </a:r>
            <a:r>
              <a:rPr lang="es-UY" sz="3200" dirty="0" smtClean="0"/>
              <a:t>Que es </a:t>
            </a:r>
            <a:r>
              <a:rPr lang="es-UY" sz="3200" dirty="0" err="1" smtClean="0"/>
              <a:t>Devops</a:t>
            </a:r>
            <a:r>
              <a:rPr lang="es-UY" sz="3200" dirty="0"/>
              <a:t>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0932" y="1556792"/>
            <a:ext cx="8145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UY" sz="2400" dirty="0" smtClean="0"/>
              <a:t>Es un conjunto de practicas y herramientas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Nos permite ir haciendo crecer nuestras aplicaciones a medida que la carga aumenta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Nos permite optimizar el uso de los recursos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Nos permite acelerar nuestros procesos de </a:t>
            </a:r>
            <a:r>
              <a:rPr lang="es-UY" sz="2400" dirty="0" err="1" smtClean="0"/>
              <a:t>deploy</a:t>
            </a:r>
            <a:endParaRPr lang="es-UY" sz="2400" dirty="0" smtClean="0"/>
          </a:p>
          <a:p>
            <a:pPr marL="285750" indent="-285750">
              <a:buFontTx/>
              <a:buChar char="-"/>
            </a:pPr>
            <a:endParaRPr lang="es-UY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51520" y="349229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 smtClean="0"/>
              <a:t>¿Quiénes mas lo usan?</a:t>
            </a:r>
            <a:endParaRPr lang="es-UY" sz="3200" dirty="0"/>
          </a:p>
        </p:txBody>
      </p:sp>
      <p:pic>
        <p:nvPicPr>
          <p:cNvPr id="18" name="Picture 2" descr="http://pick4profit.com/wp-content/uploads/2015/03/Ets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73166"/>
            <a:ext cx="1155692" cy="8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483" y="5301237"/>
            <a:ext cx="1591181" cy="8910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483" y="4387845"/>
            <a:ext cx="2088232" cy="7422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172154"/>
            <a:ext cx="1427887" cy="189652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564" y="4172154"/>
            <a:ext cx="2306348" cy="711751"/>
          </a:xfrm>
          <a:prstGeom prst="rect">
            <a:avLst/>
          </a:prstGeom>
        </p:spPr>
      </p:pic>
      <p:pic>
        <p:nvPicPr>
          <p:cNvPr id="23" name="Picture 12" descr="https://login.salesforce.com/img/logo19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05" y="5024586"/>
            <a:ext cx="3429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s://upload.wikimedia.org/wikipedia/commons/thumb/1/1b/EBay_logo.svg/318px-EBay_logo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56330"/>
            <a:ext cx="1744396" cy="6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Devops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1065115" y="1220332"/>
            <a:ext cx="6898847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400" dirty="0" smtClean="0"/>
              <a:t>ALGUNAS HERRAMIENTAS QUE NOS AYUDAN A LOGRAR LOS OBJETIVOS</a:t>
            </a:r>
            <a:endParaRPr lang="es-UY" sz="2400" dirty="0"/>
          </a:p>
        </p:txBody>
      </p:sp>
      <p:pic>
        <p:nvPicPr>
          <p:cNvPr id="10254" name="Picture 14" descr="http://devopsenterprise.io/media/chef_logo-e14340461382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44" y="2809660"/>
            <a:ext cx="20955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devopsenterprise.io/media/Puppet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15" y="4080447"/>
            <a:ext cx="1890958" cy="5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s://www.docker.com/sites/default/files/legal/small_v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2" y="2595697"/>
            <a:ext cx="1428520" cy="12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s://encrypted-tbn2.gstatic.com/images?q=tbn:ANd9GcRTuTb_AMuA-pS7UgKnXYzJU98nIWmmX33niamb0BWfFg9W0K6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2037"/>
            <a:ext cx="2492631" cy="6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basho.com/wp-content/uploads/2015/08/mesos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58" y="3713492"/>
            <a:ext cx="1596011" cy="5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://www.elgalpondebanquito.com.ar/wp-content/uploads/2015/05/eyecatch-vagran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33" y="4568173"/>
            <a:ext cx="912835" cy="9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2780" y="2420888"/>
            <a:ext cx="1223255" cy="12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Disponibilidad y </a:t>
            </a:r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acuerdos de servicio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870" y="2274599"/>
            <a:ext cx="5351756" cy="33499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5536" y="1188041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 smtClean="0">
                <a:solidFill>
                  <a:srgbClr val="4785D1"/>
                </a:solidFill>
              </a:rPr>
              <a:t>No hay que confiarse </a:t>
            </a:r>
            <a:r>
              <a:rPr lang="es-UY" sz="3200" dirty="0" smtClean="0">
                <a:solidFill>
                  <a:srgbClr val="4785D1"/>
                </a:solidFill>
              </a:rPr>
              <a:t>en </a:t>
            </a:r>
            <a:r>
              <a:rPr lang="es-UY" sz="3200" dirty="0" smtClean="0">
                <a:solidFill>
                  <a:srgbClr val="4785D1"/>
                </a:solidFill>
              </a:rPr>
              <a:t>la estabilidad de la nube</a:t>
            </a:r>
            <a:endParaRPr lang="es-UY" sz="3200" dirty="0">
              <a:solidFill>
                <a:srgbClr val="4785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115616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¿Como ir a la nube sin perder el control?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128838"/>
            <a:ext cx="27305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297113"/>
            <a:ext cx="27797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3408363"/>
            <a:ext cx="2673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5"/>
          <p:cNvSpPr txBox="1">
            <a:spLocks/>
          </p:cNvSpPr>
          <p:nvPr/>
        </p:nvSpPr>
        <p:spPr>
          <a:xfrm>
            <a:off x="1865957" y="1926034"/>
            <a:ext cx="1985963" cy="350838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JM" altLang="es-UY" sz="2000" b="1" dirty="0" smtClean="0"/>
              <a:t>NUBE PRIVADA</a:t>
            </a: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5381079" y="1926034"/>
            <a:ext cx="1927225" cy="350838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JM" altLang="es-UY" sz="2000" b="1" dirty="0" smtClean="0"/>
              <a:t>NUBE PUBLICA</a:t>
            </a:r>
          </a:p>
        </p:txBody>
      </p:sp>
      <p:sp>
        <p:nvSpPr>
          <p:cNvPr id="28" name="Content Placeholder 5"/>
          <p:cNvSpPr txBox="1">
            <a:spLocks/>
          </p:cNvSpPr>
          <p:nvPr/>
        </p:nvSpPr>
        <p:spPr>
          <a:xfrm>
            <a:off x="3779912" y="4357688"/>
            <a:ext cx="1872208" cy="368300"/>
          </a:xfrm>
          <a:prstGeom prst="rect">
            <a:avLst/>
          </a:prstGeom>
          <a:noFill/>
        </p:spPr>
        <p:txBody>
          <a:bodyPr vert="horz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altLang="es-UY" sz="2000" b="1" dirty="0" smtClean="0"/>
              <a:t>NUBE HIBRIDA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77" y="3266398"/>
            <a:ext cx="955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s://pbs.twimg.com/profile_images/2900345382/16ffae8c667bdbc6a4969f6f02090652_400x400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05" y="3312865"/>
            <a:ext cx="1044179" cy="104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http://www.infinivirt.com/wp-content/uploads/2013/11/windows_azu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2763498"/>
            <a:ext cx="18891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https://www.vmware.com/files/images/vmrc/VMware_logo_blk_RGB_300dpi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03487"/>
            <a:ext cx="17033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http://labs.supinfochina.com/wp-content/uploads/2014/06/MicrosoftHyper-V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67125"/>
            <a:ext cx="16049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4" descr="http://www.linux.org/images/redhat-logo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132567"/>
            <a:ext cx="13874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ddf912383141a8d7bbe4-e053e711fc85de3290f121ef0f0e3a1f.r87.cf1.rackcdn.com/vmware-vcloud-air-network-logo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95" y="4166777"/>
            <a:ext cx="888144" cy="5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Conclusiones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278135" y="1196752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s-UY" altLang="en-US" dirty="0"/>
              <a:t>La nube tiene claros beneficios, pero para poder usarlos hay que evaluar bien el riesgo</a:t>
            </a:r>
          </a:p>
          <a:p>
            <a:pPr>
              <a:buFontTx/>
              <a:buChar char="-"/>
            </a:pPr>
            <a:r>
              <a:rPr lang="es-UY" altLang="en-US" dirty="0"/>
              <a:t>Elaborar normativas y políticas para el uso de la nube</a:t>
            </a:r>
          </a:p>
          <a:p>
            <a:pPr>
              <a:buFontTx/>
              <a:buChar char="-"/>
            </a:pPr>
            <a:r>
              <a:rPr lang="es-UY" altLang="en-US" dirty="0"/>
              <a:t>Entender y atacar las motivaciones detrás del Shadow IT</a:t>
            </a:r>
          </a:p>
          <a:p>
            <a:pPr>
              <a:buFontTx/>
              <a:buChar char="-"/>
            </a:pPr>
            <a:r>
              <a:rPr lang="es-UY" altLang="en-US" dirty="0"/>
              <a:t>Las empresas pequeñas serán las primeras en adoptar el </a:t>
            </a:r>
            <a:r>
              <a:rPr lang="es-UY" altLang="en-US" dirty="0" err="1"/>
              <a:t>cloud</a:t>
            </a:r>
            <a:endParaRPr lang="es-UY" altLang="en-US" dirty="0"/>
          </a:p>
          <a:p>
            <a:pPr>
              <a:buFontTx/>
              <a:buChar char="-"/>
            </a:pPr>
            <a:r>
              <a:rPr lang="es-UY" altLang="en-US" dirty="0" smtClean="0"/>
              <a:t>Las </a:t>
            </a:r>
            <a:r>
              <a:rPr lang="es-UY" altLang="en-US" dirty="0"/>
              <a:t>aplicaciones </a:t>
            </a:r>
            <a:r>
              <a:rPr lang="es-UY" altLang="en-US" dirty="0" err="1"/>
              <a:t>legacy</a:t>
            </a:r>
            <a:r>
              <a:rPr lang="es-UY" altLang="en-US" dirty="0"/>
              <a:t> deberán adaptarse a la nube</a:t>
            </a:r>
          </a:p>
          <a:p>
            <a:pPr>
              <a:buFontTx/>
              <a:buChar char="-"/>
            </a:pPr>
            <a:r>
              <a:rPr lang="es-UY" altLang="en-US" dirty="0"/>
              <a:t>Las infraestructuras virtuales deberán soportar el uso hibrido de la nube para mejorar el control</a:t>
            </a:r>
          </a:p>
          <a:p>
            <a:pPr>
              <a:buFontTx/>
              <a:buChar char="-"/>
            </a:pPr>
            <a:r>
              <a:rPr lang="es-UY" altLang="en-US" dirty="0"/>
              <a:t>Estudiar las necesidades del negocio a nivel de SLA, RTO y RPO de cada servicio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609600" y="4865688"/>
            <a:ext cx="7543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UY" altLang="en-US" sz="3200" dirty="0"/>
              <a:t>INNOVATE LIKE A STARTUP </a:t>
            </a:r>
            <a:r>
              <a:rPr lang="es-UY" altLang="en-US" sz="3200" dirty="0">
                <a:solidFill>
                  <a:srgbClr val="4785D1"/>
                </a:solidFill>
              </a:rPr>
              <a:t>AND DELIVERY AS AN ENTERPRISE</a:t>
            </a:r>
          </a:p>
        </p:txBody>
      </p:sp>
    </p:spTree>
    <p:extLst>
      <p:ext uri="{BB962C8B-B14F-4D97-AF65-F5344CB8AC3E}">
        <p14:creationId xmlns:p14="http://schemas.microsoft.com/office/powerpoint/2010/main" val="15586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Preguntas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Stock_000003915234Medium.jpg"/>
          <p:cNvPicPr>
            <a:picLocks noChangeAspect="1"/>
          </p:cNvPicPr>
          <p:nvPr/>
        </p:nvPicPr>
        <p:blipFill>
          <a:blip r:embed="rId5" cstate="print"/>
          <a:srcRect l="12719" t="2660" r="5369" b="3859"/>
          <a:stretch>
            <a:fillRect/>
          </a:stretch>
        </p:blipFill>
        <p:spPr>
          <a:xfrm>
            <a:off x="1835696" y="1489992"/>
            <a:ext cx="5482494" cy="48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2529736" cy="142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1.bp.blogspot.com/-K0ieSNYmlxo/T9UhPGEwmzI/AAAAAAAAC40/FfD_lORsPPA/s1600/4759535950_7bca6684c8_b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2" y="1638695"/>
            <a:ext cx="7717350" cy="48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 txBox="1">
            <a:spLocks/>
          </p:cNvSpPr>
          <p:nvPr/>
        </p:nvSpPr>
        <p:spPr bwMode="auto">
          <a:xfrm>
            <a:off x="5724526" y="6070468"/>
            <a:ext cx="3344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es-UY" sz="2000">
                <a:solidFill>
                  <a:srgbClr val="FFFFFF"/>
                </a:solidFill>
                <a:latin typeface="Calibri" pitchFamily="34" charset="0"/>
              </a:rPr>
              <a:t>Andre Paris                                                       </a:t>
            </a:r>
            <a:br>
              <a:rPr lang="es-UY" sz="2000">
                <a:solidFill>
                  <a:srgbClr val="FFFFFF"/>
                </a:solidFill>
                <a:latin typeface="Calibri" pitchFamily="34" charset="0"/>
              </a:rPr>
            </a:br>
            <a:r>
              <a:rPr lang="es-UY" sz="2000">
                <a:solidFill>
                  <a:srgbClr val="FFFFFF"/>
                </a:solidFill>
                <a:latin typeface="Calibri" pitchFamily="34" charset="0"/>
              </a:rPr>
              <a:t>Technical Architect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4221088"/>
            <a:ext cx="2123728" cy="1062880"/>
          </a:xfrm>
          <a:prstGeom prst="rect">
            <a:avLst/>
          </a:prstGeom>
          <a:solidFill>
            <a:srgbClr val="41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rgbClr val="41AED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373216"/>
            <a:ext cx="2123728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Rectángulo"/>
          <p:cNvSpPr/>
          <p:nvPr/>
        </p:nvSpPr>
        <p:spPr>
          <a:xfrm>
            <a:off x="2195735" y="5373216"/>
            <a:ext cx="6948265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Rectángulo"/>
          <p:cNvSpPr/>
          <p:nvPr/>
        </p:nvSpPr>
        <p:spPr>
          <a:xfrm>
            <a:off x="2195736" y="4221088"/>
            <a:ext cx="6948265" cy="106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4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7" y="5733256"/>
            <a:ext cx="1909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232248" y="4513946"/>
            <a:ext cx="702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000" b="1" i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Estrategias para adoptar la nube</a:t>
            </a:r>
            <a:endParaRPr lang="es-UY" sz="3000" b="1" i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2"/>
            <a:ext cx="9144000" cy="42301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66137" y="5624080"/>
            <a:ext cx="3040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>
                <a:solidFill>
                  <a:schemeClr val="bg1"/>
                </a:solidFill>
              </a:rPr>
              <a:t>Andre Paris</a:t>
            </a:r>
          </a:p>
          <a:p>
            <a:r>
              <a:rPr lang="es-UY" dirty="0" smtClean="0">
                <a:solidFill>
                  <a:schemeClr val="bg1"/>
                </a:solidFill>
              </a:rPr>
              <a:t>Gerente de Cloud Computing</a:t>
            </a:r>
          </a:p>
          <a:p>
            <a:r>
              <a:rPr lang="es-UY" dirty="0" smtClean="0">
                <a:solidFill>
                  <a:schemeClr val="bg1"/>
                </a:solidFill>
              </a:rPr>
              <a:t>aparis@arnaldocastro.com.uy</a:t>
            </a:r>
          </a:p>
          <a:p>
            <a:r>
              <a:rPr lang="es-UY" dirty="0" smtClean="0">
                <a:solidFill>
                  <a:schemeClr val="bg1"/>
                </a:solidFill>
              </a:rPr>
              <a:t>Arnaldo C. Castro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7641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Que es lo que esta pasando?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79512" y="1747040"/>
            <a:ext cx="1986409" cy="32661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026" name="Picture 2" descr="http://cdns2.freepik.com/foto-gratis/_318-39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7" y="1879663"/>
            <a:ext cx="1228378" cy="12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02209" y="3297758"/>
            <a:ext cx="196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Nuestros usuarios ya no son los mismos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536280" y="1735648"/>
            <a:ext cx="1986409" cy="32775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028" name="Picture 4" descr="https://image.freepik.com/iconos-gratis/telefono-movil-de-simbolos-de-datos-de-texto_318-5508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18" y="1663639"/>
            <a:ext cx="1548358" cy="15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506465" y="3284984"/>
            <a:ext cx="196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El método de uso de los sistemas ha cambiado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810721" y="1735648"/>
            <a:ext cx="1986409" cy="32775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5" name="Grupo 4"/>
          <p:cNvGrpSpPr/>
          <p:nvPr/>
        </p:nvGrpSpPr>
        <p:grpSpPr>
          <a:xfrm>
            <a:off x="5155853" y="1879148"/>
            <a:ext cx="1296144" cy="1224136"/>
            <a:chOff x="7524328" y="2038274"/>
            <a:chExt cx="1288305" cy="1292344"/>
          </a:xfrm>
        </p:grpSpPr>
        <p:sp>
          <p:nvSpPr>
            <p:cNvPr id="4" name="Rectángulo redondeado 3"/>
            <p:cNvSpPr/>
            <p:nvPr/>
          </p:nvSpPr>
          <p:spPr>
            <a:xfrm>
              <a:off x="7668344" y="2160073"/>
              <a:ext cx="1008112" cy="10419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030" name="Picture 6" descr="sala_de_espera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038274"/>
              <a:ext cx="1288305" cy="129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uadroTexto 18"/>
          <p:cNvSpPr txBox="1"/>
          <p:nvPr/>
        </p:nvSpPr>
        <p:spPr>
          <a:xfrm>
            <a:off x="4863233" y="3319824"/>
            <a:ext cx="1963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Los tiempos de </a:t>
            </a:r>
            <a:r>
              <a:rPr lang="es-UY" dirty="0" err="1" smtClean="0">
                <a:solidFill>
                  <a:schemeClr val="bg1"/>
                </a:solidFill>
              </a:rPr>
              <a:t>delivery</a:t>
            </a:r>
            <a:r>
              <a:rPr lang="es-UY" dirty="0" smtClean="0">
                <a:solidFill>
                  <a:schemeClr val="bg1"/>
                </a:solidFill>
              </a:rPr>
              <a:t> y disponibilidad necesitan adaptarse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020272" y="1735648"/>
            <a:ext cx="1986409" cy="32775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036" name="Picture 12" descr="http://www.elmethodo.com/wp-content/uploads/2014/11/icono-calidad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57" y="1807655"/>
            <a:ext cx="1433438" cy="14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7020272" y="3284984"/>
            <a:ext cx="196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La calidad de los servicios necesita ser excelente</a:t>
            </a:r>
            <a:endParaRPr lang="es-U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6" grpId="0"/>
      <p:bldP spid="17" grpId="0" animBg="1"/>
      <p:bldP spid="19" grpId="0"/>
      <p:bldP spid="20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Y si no adopto la nube?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2441575" y="1242985"/>
            <a:ext cx="1986409" cy="32661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9" name="Picture 2" descr="http://cdns2.freepik.com/foto-gratis/_318-39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90" y="1375608"/>
            <a:ext cx="1228378" cy="12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464272" y="2682786"/>
            <a:ext cx="196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Mis usuarios tienen necesidades que si no son satisfechas igual las van a buscar fuera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3089647" y="4581128"/>
            <a:ext cx="576064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Rectángulo redondeado 2"/>
          <p:cNvSpPr/>
          <p:nvPr/>
        </p:nvSpPr>
        <p:spPr>
          <a:xfrm>
            <a:off x="2369567" y="5229200"/>
            <a:ext cx="1986409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SHADOW IT</a:t>
            </a:r>
            <a:endParaRPr lang="es-UY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251520" y="1277825"/>
            <a:ext cx="1986409" cy="32312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7" name="Picture 4" descr="https://image.freepik.com/iconos-gratis/telefono-movil-de-simbolos-de-datos-de-texto_318-5508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3" y="1232570"/>
            <a:ext cx="1548358" cy="15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 abajo 17"/>
          <p:cNvSpPr/>
          <p:nvPr/>
        </p:nvSpPr>
        <p:spPr>
          <a:xfrm>
            <a:off x="899592" y="4581128"/>
            <a:ext cx="576064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CuadroTexto 18"/>
          <p:cNvSpPr txBox="1"/>
          <p:nvPr/>
        </p:nvSpPr>
        <p:spPr>
          <a:xfrm>
            <a:off x="304032" y="2636912"/>
            <a:ext cx="196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Si mis servicios no se adaptan a cualquier tipo de acceso seré sustituido por otro que si lo haga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51520" y="5229200"/>
            <a:ext cx="1986409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MOBILE ERA</a:t>
            </a:r>
            <a:endParaRPr lang="es-UY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4673823" y="1231592"/>
            <a:ext cx="1986409" cy="32775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pSp>
        <p:nvGrpSpPr>
          <p:cNvPr id="22" name="Grupo 21"/>
          <p:cNvGrpSpPr/>
          <p:nvPr/>
        </p:nvGrpSpPr>
        <p:grpSpPr>
          <a:xfrm>
            <a:off x="5018955" y="1412260"/>
            <a:ext cx="1296144" cy="1224136"/>
            <a:chOff x="7524328" y="2038274"/>
            <a:chExt cx="1288305" cy="1292344"/>
          </a:xfrm>
        </p:grpSpPr>
        <p:sp>
          <p:nvSpPr>
            <p:cNvPr id="23" name="Rectángulo redondeado 22"/>
            <p:cNvSpPr/>
            <p:nvPr/>
          </p:nvSpPr>
          <p:spPr>
            <a:xfrm>
              <a:off x="7668344" y="2160073"/>
              <a:ext cx="1008112" cy="10419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24" name="Picture 6" descr="sala_de_espera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038274"/>
              <a:ext cx="1288305" cy="129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uadroTexto 24"/>
          <p:cNvSpPr txBox="1"/>
          <p:nvPr/>
        </p:nvSpPr>
        <p:spPr>
          <a:xfrm>
            <a:off x="4654327" y="2636912"/>
            <a:ext cx="196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Menos tiempo para desarrollo y </a:t>
            </a:r>
            <a:r>
              <a:rPr lang="es-UY" dirty="0" err="1" smtClean="0">
                <a:solidFill>
                  <a:schemeClr val="bg1"/>
                </a:solidFill>
              </a:rPr>
              <a:t>deploy</a:t>
            </a:r>
            <a:r>
              <a:rPr lang="es-UY" dirty="0" smtClean="0">
                <a:solidFill>
                  <a:schemeClr val="bg1"/>
                </a:solidFill>
              </a:rPr>
              <a:t>, pero la disponibilidad tiene que estar garantizada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5321895" y="4581128"/>
            <a:ext cx="576064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7" name="Rectángulo redondeado 26"/>
          <p:cNvSpPr/>
          <p:nvPr/>
        </p:nvSpPr>
        <p:spPr>
          <a:xfrm>
            <a:off x="4673823" y="5229200"/>
            <a:ext cx="1986409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DEVOPS</a:t>
            </a:r>
            <a:endParaRPr lang="es-UY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6906071" y="1231592"/>
            <a:ext cx="1986409" cy="32775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9" name="Picture 12" descr="http://www.elmethodo.com/wp-content/uploads/2014/11/icono-calidad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25" y="1268760"/>
            <a:ext cx="1433438" cy="14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/>
          <p:cNvSpPr txBox="1"/>
          <p:nvPr/>
        </p:nvSpPr>
        <p:spPr>
          <a:xfrm>
            <a:off x="6886575" y="2660719"/>
            <a:ext cx="1963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Mi servicio tiene que adaptarse a la demanda sea cual sea sin perder calidad</a:t>
            </a:r>
            <a:endParaRPr lang="es-UY" dirty="0">
              <a:solidFill>
                <a:schemeClr val="bg1"/>
              </a:solidFill>
            </a:endParaRPr>
          </a:p>
        </p:txBody>
      </p:sp>
      <p:sp>
        <p:nvSpPr>
          <p:cNvPr id="33" name="Flecha abajo 32"/>
          <p:cNvSpPr/>
          <p:nvPr/>
        </p:nvSpPr>
        <p:spPr>
          <a:xfrm>
            <a:off x="7626151" y="4581128"/>
            <a:ext cx="576064" cy="5760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4" name="Rectángulo redondeado 33"/>
          <p:cNvSpPr/>
          <p:nvPr/>
        </p:nvSpPr>
        <p:spPr>
          <a:xfrm>
            <a:off x="6906071" y="5229200"/>
            <a:ext cx="1986409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CLOUD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366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 animBg="1"/>
      <p:bldP spid="3" grpId="0" animBg="1"/>
      <p:bldP spid="16" grpId="0" animBg="1"/>
      <p:bldP spid="18" grpId="0" animBg="1"/>
      <p:bldP spid="19" grpId="0"/>
      <p:bldP spid="20" grpId="0" animBg="1"/>
      <p:bldP spid="21" grpId="0" animBg="1"/>
      <p:bldP spid="25" grpId="0"/>
      <p:bldP spid="26" grpId="0" animBg="1"/>
      <p:bldP spid="27" grpId="0" animBg="1"/>
      <p:bldP spid="28" grpId="0" animBg="1"/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Mobile Era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0336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ube 1"/>
          <p:cNvSpPr/>
          <p:nvPr/>
        </p:nvSpPr>
        <p:spPr>
          <a:xfrm>
            <a:off x="4860032" y="3068960"/>
            <a:ext cx="4176464" cy="25175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Para 2020 el 80% de los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adultos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va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tener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por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lo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menos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una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supercomputadora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en</a:t>
            </a:r>
            <a:r>
              <a:rPr lang="en-JM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el </a:t>
            </a:r>
            <a:r>
              <a:rPr lang="en-JM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bolsillo</a:t>
            </a:r>
            <a:endParaRPr lang="en-J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Mobile Era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251" y="1600199"/>
            <a:ext cx="2623252" cy="43319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6307" y="1600200"/>
            <a:ext cx="2630170" cy="4343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3281" y="1600199"/>
            <a:ext cx="2647319" cy="4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Shadow IT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zerohedge.com/sites/default/files/images/user5/imageroot/2015/04/everest%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" y="1124744"/>
            <a:ext cx="9076946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lamada ovalada 1"/>
          <p:cNvSpPr/>
          <p:nvPr/>
        </p:nvSpPr>
        <p:spPr>
          <a:xfrm>
            <a:off x="899592" y="2924944"/>
            <a:ext cx="2925713" cy="1152128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Para que evolucionar si mis usuario no necesitan mas</a:t>
            </a:r>
            <a:endParaRPr lang="es-UY" dirty="0"/>
          </a:p>
        </p:txBody>
      </p:sp>
      <p:pic>
        <p:nvPicPr>
          <p:cNvPr id="10" name="Picture 2" descr="http://www.windowsiran.com/wp-content/uploads/2015/09/dropb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18" y="2870512"/>
            <a:ext cx="660946" cy="6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sofarchi.cl/medios/novedades/facebook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67" y="1958349"/>
            <a:ext cx="547191" cy="5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www.gannett-cdn.com/-mm-/87f2d682d80b554be8d9eaffba3377343685edcf/c=2-0-398-298&amp;r=x404&amp;c=534x401/local/-/media/USATODAY/USATODAY/2014/07/25/1406312917000-apple-icloud-logo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33" y="2635250"/>
            <a:ext cx="930424" cy="6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www.wired.com/images_blogs/business/2011/05/Skype_std_use_logo_pos_col_rg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2" y="2701524"/>
            <a:ext cx="860996" cy="37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ttps://s.ytimg.com/yts/img/youtube_logo_stacked-vfl225ZT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82" y="2641600"/>
            <a:ext cx="7286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s://lh3.ggpht.com/nn0_2f2yehKR7fnMIZ0XrSWbC5Q0VPP7vNmLMV7ndNFinClynZRO4RBTGfbjVOs1fyA=w3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97" y="2471193"/>
            <a:ext cx="503089" cy="5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https://pbs.twimg.com/profile_images/614583061448036352/CBpFkPaz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76" y="2158714"/>
            <a:ext cx="521271" cy="52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lamada de flecha hacia abajo 2"/>
          <p:cNvSpPr/>
          <p:nvPr/>
        </p:nvSpPr>
        <p:spPr>
          <a:xfrm>
            <a:off x="4724576" y="1199271"/>
            <a:ext cx="1735989" cy="72008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LOS USUARIOS</a:t>
            </a:r>
            <a:endParaRPr lang="es-UY" dirty="0"/>
          </a:p>
        </p:txBody>
      </p:sp>
      <p:pic>
        <p:nvPicPr>
          <p:cNvPr id="21" name="Picture 6" descr="http://www.adrformacion.com/udsimg/googdrive/1/drive0101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20" y="1875121"/>
            <a:ext cx="914929" cy="7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Shadow IT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83568" y="90872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400" dirty="0" smtClean="0"/>
              <a:t>¿La prohibición es la solución?</a:t>
            </a:r>
            <a:endParaRPr lang="es-UY" sz="4400" dirty="0"/>
          </a:p>
        </p:txBody>
      </p:sp>
      <p:pic>
        <p:nvPicPr>
          <p:cNvPr id="5122" name="Picture 2" descr="SpiderO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9" y="4928406"/>
            <a:ext cx="2028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windowsiran.com/wp-content/uploads/2015/09/dropbo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64" y="1556792"/>
            <a:ext cx="1825500" cy="1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adrformacion.com/udsimg/googdrive/1/drive01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6290"/>
            <a:ext cx="1881142" cy="14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uala, Secure Cloud Stor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29" y="4728117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5989" y="4365104"/>
            <a:ext cx="908890" cy="1165950"/>
          </a:xfrm>
          <a:prstGeom prst="rect">
            <a:avLst/>
          </a:prstGeom>
        </p:spPr>
      </p:pic>
      <p:pic>
        <p:nvPicPr>
          <p:cNvPr id="5132" name="Picture 12" descr="https://upload.wikimedia.org/wikipedia/commons/thumb/5/57/01_mega_logo.svg/2000px-01_mega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96" y="5383516"/>
            <a:ext cx="1644128" cy="11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5897" y="4412400"/>
            <a:ext cx="2305337" cy="507956"/>
          </a:xfrm>
          <a:prstGeom prst="rect">
            <a:avLst/>
          </a:prstGeom>
        </p:spPr>
      </p:pic>
      <p:pic>
        <p:nvPicPr>
          <p:cNvPr id="5136" name="Picture 16" descr="TeamDrive.co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58" y="5716795"/>
            <a:ext cx="1904815" cy="3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boldkiln.com/Images/tr/5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31" y="4388379"/>
            <a:ext cx="728935" cy="6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givemeapps.com/user/basefolder/1417776953_basefolder%20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" y="5454766"/>
            <a:ext cx="1036439" cy="10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test.cloudstweet.org/wp/wp-content/uploads/2014/05/KeepVaultLogoNew-290x217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41" y="4990365"/>
            <a:ext cx="1438407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imagenpro-public.sharepoint.com/SiteAssets/Paginas/Video-Sitios-Web-Educaci%C3%B3n/OneDrive-Logo-290x290-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73460"/>
            <a:ext cx="1319636" cy="13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Shadow IT</a:t>
            </a: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1" y="907539"/>
            <a:ext cx="5070705" cy="550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436096" y="1772816"/>
            <a:ext cx="3456384" cy="3970318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800" dirty="0" smtClean="0"/>
              <a:t>En todos los casos mas del 69% no puede determinar con exactitud que aplicaciones están usando sus usuarios</a:t>
            </a:r>
            <a:r>
              <a:rPr lang="es-UY" sz="2800" dirty="0"/>
              <a:t> por fuera de IT</a:t>
            </a:r>
            <a:r>
              <a:rPr lang="es-UY" sz="2800" dirty="0" smtClean="0"/>
              <a:t>, pero quiere saberlo porque le preocupa.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12208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467</Words>
  <Application>Microsoft Office PowerPoint</Application>
  <PresentationFormat>Presentación en pantalla (4:3)</PresentationFormat>
  <Paragraphs>83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</dc:creator>
  <cp:lastModifiedBy>Andre Paris</cp:lastModifiedBy>
  <cp:revision>35</cp:revision>
  <dcterms:created xsi:type="dcterms:W3CDTF">2013-01-28T13:01:20Z</dcterms:created>
  <dcterms:modified xsi:type="dcterms:W3CDTF">2015-11-05T14:28:53Z</dcterms:modified>
</cp:coreProperties>
</file>