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5" r:id="rId3"/>
    <p:sldId id="311" r:id="rId4"/>
    <p:sldId id="312" r:id="rId5"/>
    <p:sldId id="277" r:id="rId6"/>
    <p:sldId id="297" r:id="rId7"/>
    <p:sldId id="298" r:id="rId8"/>
    <p:sldId id="299" r:id="rId9"/>
    <p:sldId id="301" r:id="rId10"/>
    <p:sldId id="302" r:id="rId11"/>
    <p:sldId id="304" r:id="rId12"/>
    <p:sldId id="303" r:id="rId13"/>
    <p:sldId id="305" r:id="rId14"/>
    <p:sldId id="306" r:id="rId15"/>
    <p:sldId id="310" r:id="rId16"/>
    <p:sldId id="309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1" autoAdjust="0"/>
    <p:restoredTop sz="90184" autoAdjust="0"/>
  </p:normalViewPr>
  <p:slideViewPr>
    <p:cSldViewPr>
      <p:cViewPr varScale="1">
        <p:scale>
          <a:sx n="103" d="100"/>
          <a:sy n="103" d="100"/>
        </p:scale>
        <p:origin x="8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9BC28-A27D-4483-999D-0EBB1F0D64FD}" type="datetimeFigureOut">
              <a:rPr lang="es-ES" smtClean="0"/>
              <a:t>10/11/2016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7CF9-94B8-47EC-B908-56D6EAAD1C19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2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7CF9-94B8-47EC-B908-56D6EAAD1C1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536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7CF9-94B8-47EC-B908-56D6EAAD1C1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97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Fuente: https://es.wikipedia.org/wiki/Industria_4.0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7CF9-94B8-47EC-B908-56D6EAAD1C1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59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Fuente: https://es.wikipedia.org/wiki/Industria_4.0 </a:t>
            </a:r>
          </a:p>
          <a:p>
            <a:endParaRPr lang="es-419" dirty="0"/>
          </a:p>
          <a:p>
            <a:r>
              <a:rPr lang="es-419" dirty="0"/>
              <a:t>JUAN: hacer esto en</a:t>
            </a:r>
            <a:r>
              <a:rPr lang="es-419" baseline="0" dirty="0"/>
              <a:t> español y aprovechar mas el tamaño de la </a:t>
            </a:r>
            <a:r>
              <a:rPr lang="es-419" baseline="0" dirty="0" err="1"/>
              <a:t>slide</a:t>
            </a:r>
            <a:r>
              <a:rPr lang="es-419" baseline="0" dirty="0"/>
              <a:t> para que quede mejor </a:t>
            </a:r>
          </a:p>
          <a:p>
            <a:endParaRPr lang="es-419" baseline="0" dirty="0"/>
          </a:p>
          <a:p>
            <a:r>
              <a:rPr lang="es-419" dirty="0"/>
              <a:t>http://blog.bosch-si.com/wp-content/uploads/2012/10/acatech-Smart-Factory.jpg</a:t>
            </a:r>
          </a:p>
          <a:p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7CF9-94B8-47EC-B908-56D6EAAD1C1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01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97CF9-94B8-47EC-B908-56D6EAAD1C19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737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m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3352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Industria</a:t>
            </a:r>
            <a:r>
              <a:rPr lang="es-419" sz="4800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 4.0 </a:t>
            </a:r>
          </a:p>
          <a:p>
            <a:pPr>
              <a:spcBef>
                <a:spcPts val="0"/>
              </a:spcBef>
            </a:pPr>
            <a:r>
              <a:rPr lang="es-419" sz="4800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¿La revolución de las máquinas </a:t>
            </a:r>
          </a:p>
          <a:p>
            <a:pPr>
              <a:spcBef>
                <a:spcPts val="0"/>
              </a:spcBef>
            </a:pPr>
            <a:r>
              <a:rPr lang="es-419" sz="4800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o de la información?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Belgrano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3962400"/>
            <a:ext cx="9144000" cy="121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Belgrano" panose="02000000000000000000" pitchFamily="2" charset="0"/>
              </a:rPr>
              <a:t> 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Marcos Ezquerra 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a.k.a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. @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mezquerra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)</a:t>
            </a:r>
          </a:p>
          <a:p>
            <a:pPr marL="0" indent="0" algn="r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  Director de Fx2</a:t>
            </a:r>
          </a:p>
          <a:p>
            <a:pPr marL="0" indent="0" algn="r">
              <a:buNone/>
            </a:pPr>
            <a:endParaRPr lang="es-ES" dirty="0">
              <a:solidFill>
                <a:schemeClr val="bg1">
                  <a:lumMod val="65000"/>
                </a:schemeClr>
              </a:solidFill>
              <a:latin typeface="Belgrano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961"/>
            <a:ext cx="9144000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5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talprototipo.com/images/Aplicaciones/servicio-impresion-3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03610"/>
            <a:ext cx="5486400" cy="38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Pilares para la transición (2/6)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Fabricación Aditiva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Impresión 3D</a:t>
            </a:r>
          </a:p>
          <a:p>
            <a:pPr lvl="1"/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Hiper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personalización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Producción reducida</a:t>
            </a:r>
          </a:p>
          <a:p>
            <a:pPr lvl="1"/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Prototipación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" y="6250193"/>
            <a:ext cx="520620" cy="5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krux.com/static/img/bg-blue-wrap-data-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159"/>
            <a:ext cx="914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Pilares para la transición (3/6)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BigData</a:t>
            </a:r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Data 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Mining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&amp; Data 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Analytics</a:t>
            </a:r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Proceso industriales y logísticos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Servicios (ventas, consumo)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Prevención de problemas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Predicción de eventos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Planificación de recursos </a:t>
            </a:r>
          </a:p>
        </p:txBody>
      </p:sp>
    </p:spTree>
    <p:extLst>
      <p:ext uri="{BB962C8B-B14F-4D97-AF65-F5344CB8AC3E}">
        <p14:creationId xmlns:p14="http://schemas.microsoft.com/office/powerpoint/2010/main" val="362641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Pilares para la transición (4/6)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Inteligencia Artificial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Machine 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Learning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&amp; Deep 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Learning</a:t>
            </a:r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Procesamiento en tiempo real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Procesamiento de lenguaje natural </a:t>
            </a:r>
          </a:p>
          <a:p>
            <a:pPr marL="457200" lvl="1" indent="0">
              <a:buNone/>
            </a:pPr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</p:txBody>
      </p:sp>
      <p:pic>
        <p:nvPicPr>
          <p:cNvPr id="5122" name="Picture 2" descr="http://windowsclan.com/wp-content/uploads/2016/05/cort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81" y="3886200"/>
            <a:ext cx="2727638" cy="19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" y="6250193"/>
            <a:ext cx="520620" cy="5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3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Pilares para la transición (5/6)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Robótica Colaborativa (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Cobot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)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Robots industriales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Cooperación hombre-maquina</a:t>
            </a:r>
          </a:p>
          <a:p>
            <a:pPr marL="0" indent="0">
              <a:buNone/>
            </a:pPr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</p:txBody>
      </p:sp>
      <p:pic>
        <p:nvPicPr>
          <p:cNvPr id="3076" name="Picture 4" descr="http://www07.abb.com/images/librariesprovider89/default-album/robots/yumi/d34r4217.jpg?sfvrsn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1374"/>
            <a:ext cx="5226338" cy="34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0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5.winphonemetro.com/wp-content/blogs.dir/26/files/2015/06/Minecraft-en-Holole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r="14286"/>
          <a:stretch/>
        </p:blipFill>
        <p:spPr bwMode="auto">
          <a:xfrm>
            <a:off x="4038600" y="2095500"/>
            <a:ext cx="5105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Pilares para la transición (6/6)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72000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VR &amp; AR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Optimización de diseños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Control de fabricación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Entrenamiento </a:t>
            </a:r>
          </a:p>
        </p:txBody>
      </p:sp>
    </p:spTree>
    <p:extLst>
      <p:ext uri="{BB962C8B-B14F-4D97-AF65-F5344CB8AC3E}">
        <p14:creationId xmlns:p14="http://schemas.microsoft.com/office/powerpoint/2010/main" val="372096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¿Terminaremos así?</a:t>
            </a:r>
          </a:p>
        </p:txBody>
      </p:sp>
      <p:pic>
        <p:nvPicPr>
          <p:cNvPr id="8194" name="Picture 2" descr="http://worldversus.com/img/termin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9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0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/>
          <a:stretch/>
        </p:blipFill>
        <p:spPr>
          <a:xfrm>
            <a:off x="0" y="909222"/>
            <a:ext cx="9372600" cy="515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5765" y="1006019"/>
            <a:ext cx="3945835" cy="4708981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419" sz="3000" b="1" dirty="0">
                <a:solidFill>
                  <a:schemeClr val="bg1">
                    <a:lumMod val="50000"/>
                  </a:schemeClr>
                </a:solidFill>
                <a:latin typeface="Belgrano"/>
              </a:rPr>
              <a:t>“…las actividades creativas no van a ser remplazadas…. No todas las tareas que hacen los seres humanos se pueden describir mediante un programa….”</a:t>
            </a:r>
          </a:p>
          <a:p>
            <a:pPr algn="r"/>
            <a:endParaRPr lang="es-419" sz="3000" b="1" dirty="0">
              <a:solidFill>
                <a:schemeClr val="bg1">
                  <a:lumMod val="50000"/>
                </a:schemeClr>
              </a:solidFill>
              <a:latin typeface="Belgrano"/>
            </a:endParaRPr>
          </a:p>
          <a:p>
            <a:pPr algn="r"/>
            <a:r>
              <a:rPr lang="es-419" sz="3000" b="1" dirty="0">
                <a:solidFill>
                  <a:schemeClr val="bg1">
                    <a:lumMod val="50000"/>
                  </a:schemeClr>
                </a:solidFill>
                <a:latin typeface="Belgrano"/>
              </a:rPr>
              <a:t>Ing. Juan </a:t>
            </a:r>
            <a:r>
              <a:rPr lang="es-419" sz="3000" b="1" dirty="0" err="1">
                <a:solidFill>
                  <a:schemeClr val="bg1">
                    <a:lumMod val="50000"/>
                  </a:schemeClr>
                </a:solidFill>
                <a:latin typeface="Belgrano"/>
              </a:rPr>
              <a:t>Grompone</a:t>
            </a:r>
            <a:endParaRPr lang="es-419" sz="3000" b="1" dirty="0">
              <a:solidFill>
                <a:schemeClr val="bg1">
                  <a:lumMod val="50000"/>
                </a:schemeClr>
              </a:solidFill>
              <a:latin typeface="Belgrano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#</a:t>
            </a:r>
            <a:r>
              <a:rPr lang="es-419" dirty="0" err="1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SobreHombrosDeGigantes</a:t>
            </a:r>
            <a:endParaRPr lang="es-419" dirty="0">
              <a:solidFill>
                <a:schemeClr val="tx1">
                  <a:tint val="75000"/>
                </a:schemeClr>
              </a:solidFill>
              <a:latin typeface="Belgrano" panose="020000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" y="6250193"/>
            <a:ext cx="520620" cy="5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1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s-ES" sz="5400" noProof="0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Muchas</a:t>
            </a:r>
            <a:r>
              <a:rPr lang="es-ES" noProof="0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gracias!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895600"/>
            <a:ext cx="8534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Marcos Ezquerra </a:t>
            </a:r>
          </a:p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    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mezquerra</a:t>
            </a:r>
            <a:endParaRPr lang="es-ES" dirty="0">
              <a:solidFill>
                <a:schemeClr val="bg1">
                  <a:lumMod val="50000"/>
                </a:schemeClr>
              </a:solidFill>
              <a:latin typeface="Belgrano" panose="02000000000000000000" pitchFamily="2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    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mezquerra</a:t>
            </a:r>
            <a:endParaRPr lang="es-ES" dirty="0">
              <a:solidFill>
                <a:schemeClr val="bg1">
                  <a:lumMod val="50000"/>
                </a:schemeClr>
              </a:solidFill>
              <a:latin typeface="Belgrano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1" y="3558277"/>
            <a:ext cx="520620" cy="510331"/>
          </a:xfrm>
          <a:prstGeom prst="rect">
            <a:avLst/>
          </a:prstGeom>
        </p:spPr>
      </p:pic>
      <p:pic>
        <p:nvPicPr>
          <p:cNvPr id="1028" name="Picture 4" descr="https://cdn3.iconfinder.com/data/icons/free-social-icons/67/linkedin_circle_color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3" y="4097793"/>
            <a:ext cx="520620" cy="5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961"/>
            <a:ext cx="9144000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www.imgbase.info/images/safe-wallpapers/tv_movies/the_matrix/31170_the_matrix_agent_smith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8" name="TextBox 7"/>
          <p:cNvSpPr txBox="1"/>
          <p:nvPr/>
        </p:nvSpPr>
        <p:spPr>
          <a:xfrm>
            <a:off x="6400800" y="6355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419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2" b="33581"/>
          <a:stretch/>
        </p:blipFill>
        <p:spPr>
          <a:xfrm>
            <a:off x="4321283" y="5446158"/>
            <a:ext cx="4802796" cy="127848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6" r="33669" b="34537"/>
          <a:stretch/>
        </p:blipFill>
        <p:spPr>
          <a:xfrm>
            <a:off x="5758094" y="2712206"/>
            <a:ext cx="2133599" cy="2088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50883"/>
            <a:ext cx="2372188" cy="1442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3" y="2418536"/>
            <a:ext cx="4250197" cy="20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Hace algunas semanas … 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" b="8544"/>
          <a:stretch/>
        </p:blipFill>
        <p:spPr>
          <a:xfrm>
            <a:off x="4724400" y="1417638"/>
            <a:ext cx="3810000" cy="381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500" y="1417638"/>
            <a:ext cx="4229100" cy="4572000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Inteligencia Artificial de SONY compone 2 canciones pop</a:t>
            </a:r>
          </a:p>
          <a:p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La más pegadiza es “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Daddy’s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Car”</a:t>
            </a:r>
          </a:p>
          <a:p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#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FlowMachines</a:t>
            </a:r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" y="6250193"/>
            <a:ext cx="520620" cy="5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Esto lo hacemos aquí y ahora…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" y="6250193"/>
            <a:ext cx="520620" cy="510331"/>
          </a:xfrm>
          <a:prstGeom prst="rect">
            <a:avLst/>
          </a:prstGeom>
        </p:spPr>
      </p:pic>
      <p:pic>
        <p:nvPicPr>
          <p:cNvPr id="8194" name="Picture 2" descr="http://files.linuxgizmos.com/nvidia_computer_visio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2583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7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El </a:t>
            </a:r>
            <a:r>
              <a:rPr lang="en-US" dirty="0" err="1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término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 “</a:t>
            </a:r>
            <a:r>
              <a:rPr lang="en-US" dirty="0" err="1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Industria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 4.0”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4000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Industria inteligente o </a:t>
            </a:r>
            <a:r>
              <a:rPr lang="es-419" sz="4000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Ciber</a:t>
            </a:r>
            <a:r>
              <a:rPr lang="es-419" sz="4000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-industria.</a:t>
            </a:r>
          </a:p>
          <a:p>
            <a:pPr marL="0" indent="0" algn="ctr">
              <a:buNone/>
            </a:pPr>
            <a:endParaRPr lang="es-419" sz="3600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  <a:p>
            <a:pPr marL="0" indent="0" algn="ctr">
              <a:buNone/>
            </a:pPr>
            <a:r>
              <a:rPr lang="es-419" sz="4000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Nueva organización de los procesos productivos y la asignación eficiente de recursos para la elaboración de bienes o servicios.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4243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rtner.com/resources/270200/270283/270283_0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80" y="3658"/>
            <a:ext cx="7231114" cy="68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126480"/>
            <a:ext cx="7162800" cy="58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Belgrano" panose="02000000000000000000" pitchFamily="2" charset="0"/>
              </a:rPr>
              <a:t>Fuente: gartner.com</a:t>
            </a:r>
          </a:p>
        </p:txBody>
      </p:sp>
    </p:spTree>
    <p:extLst>
      <p:ext uri="{BB962C8B-B14F-4D97-AF65-F5344CB8AC3E}">
        <p14:creationId xmlns:p14="http://schemas.microsoft.com/office/powerpoint/2010/main" val="68545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37" y="1547206"/>
            <a:ext cx="3161248" cy="3939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Principales desafíos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72000"/>
          </a:xfrm>
        </p:spPr>
        <p:txBody>
          <a:bodyPr>
            <a:normAutofit lnSpcReduction="10000"/>
          </a:bodyPr>
          <a:lstStyle/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Convergencia digital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Industria &amp; Negocio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Modelos &amp; Procesos</a:t>
            </a:r>
          </a:p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Fuentes de datos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Externos + Internos</a:t>
            </a:r>
          </a:p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Desarrollo de competencias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Seguridad (Ciberseguridad)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Comprensión de las tecnologías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Productos y procesos inteligentes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" y="6250193"/>
            <a:ext cx="520620" cy="5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</a:rPr>
              <a:t>Principales desafíos</a:t>
            </a:r>
            <a:endParaRPr lang="es-419" dirty="0">
              <a:solidFill>
                <a:schemeClr val="tx1">
                  <a:tint val="75000"/>
                </a:schemeClr>
              </a:solidFill>
              <a:latin typeface="Belgran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Popularización de: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Sensores  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Robotización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Gestión de información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Conectividad – Cloud</a:t>
            </a:r>
          </a:p>
          <a:p>
            <a:pPr lvl="1"/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Prototipación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Personalización   </a:t>
            </a:r>
          </a:p>
          <a:p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17087"/>
            <a:ext cx="1894490" cy="4985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" y="6250193"/>
            <a:ext cx="520620" cy="51033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37" y="1547206"/>
            <a:ext cx="3161248" cy="3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03049"/>
            <a:ext cx="3886200" cy="383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dirty="0">
                <a:solidFill>
                  <a:schemeClr val="tx1">
                    <a:tint val="75000"/>
                  </a:schemeClr>
                </a:solidFill>
                <a:latin typeface="Belgrano" panose="02000000000000000000" pitchFamily="2" charset="0"/>
                <a:ea typeface="+mn-ea"/>
                <a:cs typeface="+mn-cs"/>
              </a:rPr>
              <a:t>Pilares para la transición (1/6)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IIoT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(Industrial 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IoT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)</a:t>
            </a:r>
          </a:p>
          <a:p>
            <a:pPr lvl="1"/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IoT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en procesos industriales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Sistemas </a:t>
            </a:r>
            <a:r>
              <a:rPr lang="es-419" dirty="0" err="1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Ciberfísicos</a:t>
            </a:r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 </a:t>
            </a:r>
          </a:p>
          <a:p>
            <a:pPr lvl="1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Dispositivos </a:t>
            </a:r>
          </a:p>
          <a:p>
            <a:pPr lvl="2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Procesar</a:t>
            </a:r>
          </a:p>
          <a:p>
            <a:pPr lvl="2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Almacenar</a:t>
            </a:r>
          </a:p>
          <a:p>
            <a:pPr lvl="2"/>
            <a:r>
              <a:rPr lang="es-419" dirty="0">
                <a:solidFill>
                  <a:schemeClr val="bg1">
                    <a:lumMod val="50000"/>
                  </a:schemeClr>
                </a:solidFill>
                <a:latin typeface="Belgrano" panose="02000000000000000000"/>
              </a:rPr>
              <a:t>Comunicar </a:t>
            </a:r>
          </a:p>
          <a:p>
            <a:pPr lvl="2"/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  <a:p>
            <a:pPr lvl="1"/>
            <a:endParaRPr lang="es-419" dirty="0">
              <a:solidFill>
                <a:schemeClr val="bg1">
                  <a:lumMod val="50000"/>
                </a:schemeClr>
              </a:solidFill>
              <a:latin typeface="Belgran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4705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7997</TotalTime>
  <Words>341</Words>
  <Application>Microsoft Office PowerPoint</Application>
  <PresentationFormat>On-screen Show (4:3)</PresentationFormat>
  <Paragraphs>91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Belgrano</vt:lpstr>
      <vt:lpstr>Calibri</vt:lpstr>
      <vt:lpstr>Office Theme</vt:lpstr>
      <vt:lpstr>PowerPoint Presentation</vt:lpstr>
      <vt:lpstr>PowerPoint Presentation</vt:lpstr>
      <vt:lpstr>Hace algunas semanas …  </vt:lpstr>
      <vt:lpstr>Esto lo hacemos aquí y ahora… </vt:lpstr>
      <vt:lpstr>El término “Industria 4.0”</vt:lpstr>
      <vt:lpstr>PowerPoint Presentation</vt:lpstr>
      <vt:lpstr>Principales desafíos</vt:lpstr>
      <vt:lpstr>Principales desafíos</vt:lpstr>
      <vt:lpstr>Pilares para la transición (1/6)</vt:lpstr>
      <vt:lpstr>Pilares para la transición (2/6)</vt:lpstr>
      <vt:lpstr>Pilares para la transición (3/6)</vt:lpstr>
      <vt:lpstr>Pilares para la transición (4/6) </vt:lpstr>
      <vt:lpstr>Pilares para la transición (5/6)</vt:lpstr>
      <vt:lpstr>Pilares para la transición (6/6) </vt:lpstr>
      <vt:lpstr>¿Terminaremos así?</vt:lpstr>
      <vt:lpstr>#SobreHombrosDeGigantes</vt:lpstr>
      <vt:lpstr>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Marcos Ezquerra</cp:lastModifiedBy>
  <cp:revision>187</cp:revision>
  <dcterms:created xsi:type="dcterms:W3CDTF">2006-08-16T00:00:00Z</dcterms:created>
  <dcterms:modified xsi:type="dcterms:W3CDTF">2016-11-10T10:38:58Z</dcterms:modified>
</cp:coreProperties>
</file>