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4"/>
  </p:notesMasterIdLst>
  <p:sldIdLst>
    <p:sldId id="287" r:id="rId2"/>
    <p:sldId id="263" r:id="rId3"/>
    <p:sldId id="264" r:id="rId4"/>
    <p:sldId id="265" r:id="rId5"/>
    <p:sldId id="266" r:id="rId6"/>
    <p:sldId id="267" r:id="rId7"/>
    <p:sldId id="268" r:id="rId8"/>
    <p:sldId id="296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288" r:id="rId37"/>
    <p:sldId id="290" r:id="rId38"/>
    <p:sldId id="258" r:id="rId39"/>
    <p:sldId id="262" r:id="rId40"/>
    <p:sldId id="259" r:id="rId41"/>
    <p:sldId id="260" r:id="rId42"/>
    <p:sldId id="261" r:id="rId43"/>
    <p:sldId id="297" r:id="rId44"/>
    <p:sldId id="292" r:id="rId45"/>
    <p:sldId id="289" r:id="rId46"/>
    <p:sldId id="270" r:id="rId47"/>
    <p:sldId id="271" r:id="rId48"/>
    <p:sldId id="272" r:id="rId49"/>
    <p:sldId id="273" r:id="rId50"/>
    <p:sldId id="274" r:id="rId51"/>
    <p:sldId id="275" r:id="rId52"/>
    <p:sldId id="276" r:id="rId53"/>
    <p:sldId id="277" r:id="rId54"/>
    <p:sldId id="278" r:id="rId55"/>
    <p:sldId id="279" r:id="rId56"/>
    <p:sldId id="280" r:id="rId57"/>
    <p:sldId id="281" r:id="rId58"/>
    <p:sldId id="282" r:id="rId59"/>
    <p:sldId id="283" r:id="rId60"/>
    <p:sldId id="284" r:id="rId61"/>
    <p:sldId id="285" r:id="rId62"/>
    <p:sldId id="293" r:id="rId6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0EA50-EF24-4FE4-BECA-22DA879A1120}" type="datetimeFigureOut">
              <a:rPr lang="es-AR" smtClean="0"/>
              <a:t>09/11/2016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82EFD-69E3-4DC3-BE00-26210DF5E9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15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215A71CD-24DD-4347-A2B8-550EA7FBD733}" type="datetime1">
              <a:rPr lang="es-ES" smtClean="0">
                <a:latin typeface="Arial" pitchFamily="34" charset="0"/>
              </a:rPr>
              <a:pPr eaLnBrk="1" hangingPunct="1"/>
              <a:t>09/11/2016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95B62966-DB62-49A9-80FF-FB8379FEECB3}" type="slidenum">
              <a:rPr lang="es-ES" smtClean="0">
                <a:latin typeface="Arial" pitchFamily="34" charset="0"/>
              </a:rPr>
              <a:pPr eaLnBrk="1" hangingPunct="1"/>
              <a:t>14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53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54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55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56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57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58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59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60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61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4A992-31D9-4A7E-9DB8-9030DEE70129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616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46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47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48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49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50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51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35A0-CC1A-4634-A513-A202B34BD06C}" type="slidenum">
              <a:rPr lang="es-AR" smtClean="0">
                <a:solidFill>
                  <a:prstClr val="black"/>
                </a:solidFill>
              </a:rPr>
              <a:pPr/>
              <a:t>52</a:t>
            </a:fld>
            <a:endParaRPr lang="es-A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9941D5-1DE6-44BF-A637-233517D7C494}" type="datetimeFigureOut">
              <a:rPr lang="es-ES"/>
              <a:pPr>
                <a:defRPr/>
              </a:pPr>
              <a:t>09/11/2016</a:t>
            </a:fld>
            <a:endParaRPr lang="es-ES"/>
          </a:p>
        </p:txBody>
      </p:sp>
      <p:sp>
        <p:nvSpPr>
          <p:cNvPr id="10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>
              <a:solidFill>
                <a:srgbClr val="DBF5F9"/>
              </a:solidFill>
            </a:endParaRPr>
          </a:p>
        </p:txBody>
      </p:sp>
      <p:sp>
        <p:nvSpPr>
          <p:cNvPr id="11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F52D132-1EC6-4E3C-AE15-36E556807CF9}" type="slidenum">
              <a:rPr lang="es-ES">
                <a:solidFill>
                  <a:srgbClr val="DBF5F9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3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3336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A4AB28A-AE2A-4BC3-9A69-0DDC87843490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09/11/2016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D680-5B3A-4AE0-9F4D-787F027AA6E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2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A2E20AD-E37A-4D11-A10D-5177F30E22C1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09/11/2016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7EF25-B2F2-41FA-9A22-DC7F6E31E4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830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6816872" cy="99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3336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1AEDAC-FA35-43DE-A4BE-D20CC1A1C9FE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09/11/2016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D1DF40F-7463-46EB-9C1B-36F9CA1BC83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40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11 Marcador de fecha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3336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42A5F6B-083D-4152-B643-82ED978C5818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09/11/2016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F3DE488-1E9F-421B-B4AF-3EDAC0C063A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9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97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7 Marcador de fecha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333625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1A65347-0A8B-45B2-99D2-FCCE2E37078A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09/11/2016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9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8F927C9-64FB-4F41-9F08-A8489FBC130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7" name="11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9 Marcador de fecha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333625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130B081-BF44-476E-A63C-85A5C85BE63A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09/11/2016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1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66B94A3-E8EC-4569-846C-D29D298E53F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9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3336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10321F7-55AB-441A-8AFA-F46F4CEFA696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09/11/2016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7EB7B97-50AC-4827-8914-45C11EC568F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3336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CEF5B5-0AA3-4FCA-835E-48DF38492C4F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09/11/2016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47C5394-A418-4443-8C05-5BF2E0788C66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3336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24E68DB-4725-463A-A835-3E8AFC924309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09/11/2016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008D8EF-4BD8-4AF0-B9DB-F05BC5B2A78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5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18 Imagen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0"/>
            <a:ext cx="12557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10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CD41129-23FD-4BE1-94D2-CEED0C76F216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09/11/2016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3DC50CB-9E35-42E3-808D-BBCF1C0392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2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64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10 Imagen" descr="band_argentina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70" flipH="1">
            <a:off x="295275" y="6170613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11 Imagen" descr="band_uruguay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">
            <a:off x="866775" y="6151563"/>
            <a:ext cx="7762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2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B76BE6-42E3-4DBA-877B-835AD47C3B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pic>
        <p:nvPicPr>
          <p:cNvPr id="1036" name="13 Imagen" descr="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214313"/>
            <a:ext cx="1400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54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F6FC6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10CF9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7.emf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Ubicació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95169"/>
            <a:ext cx="9648826" cy="696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980661" y="1916832"/>
            <a:ext cx="8153400" cy="1872208"/>
          </a:xfrm>
        </p:spPr>
        <p:txBody>
          <a:bodyPr/>
          <a:lstStyle/>
          <a:p>
            <a:r>
              <a:rPr lang="es-AR" sz="4600" b="1" dirty="0" smtClean="0">
                <a:solidFill>
                  <a:srgbClr val="FF0000"/>
                </a:solidFill>
              </a:rPr>
              <a:t>Cambios Tecnológicos en CTM</a:t>
            </a:r>
            <a:endParaRPr lang="es-AR" sz="4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1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r="14558"/>
          <a:stretch/>
        </p:blipFill>
        <p:spPr bwMode="auto">
          <a:xfrm>
            <a:off x="1907704" y="1664804"/>
            <a:ext cx="6642738" cy="504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/>
              <a:t>CUENCA DEL RIO URUGUAY EN SALTO GRANDE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788024" y="358127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Brasil</a:t>
            </a:r>
            <a:endParaRPr lang="es-ES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239818"/>
              </p:ext>
            </p:extLst>
          </p:nvPr>
        </p:nvGraphicFramePr>
        <p:xfrm>
          <a:off x="6012160" y="4437112"/>
          <a:ext cx="2808312" cy="18868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/>
                <a:gridCol w="936104"/>
                <a:gridCol w="936104"/>
              </a:tblGrid>
              <a:tr h="140968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País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Área</a:t>
                      </a:r>
                    </a:p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(km2)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Porcentaje de la cuenca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36504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Brasil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170,800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70 %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36504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Argentina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48,800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20 %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36504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Uruguay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24,400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10 %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36504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244,000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100 %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3153881" y="571394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Uruguay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929745" y="326712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Argentina</a:t>
            </a:r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905944" y="184947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Paraguay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580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Título"/>
          <p:cNvSpPr txBox="1">
            <a:spLocks/>
          </p:cNvSpPr>
          <p:nvPr/>
        </p:nvSpPr>
        <p:spPr>
          <a:xfrm>
            <a:off x="611560" y="2129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es-AR" sz="2400" b="1" dirty="0"/>
              <a:t>Monitoreo permanente de la cuenca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es-AR" sz="2400" b="1" dirty="0"/>
              <a:t>Información pluviométrica y meteorológica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7"/>
            <a:ext cx="578167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21600"/>
              </p:ext>
            </p:extLst>
          </p:nvPr>
        </p:nvGraphicFramePr>
        <p:xfrm>
          <a:off x="6284986" y="1629942"/>
          <a:ext cx="2859013" cy="44873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1838"/>
                <a:gridCol w="913296"/>
                <a:gridCol w="833879"/>
              </a:tblGrid>
              <a:tr h="501014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Número de estaciones</a:t>
                      </a:r>
                      <a:endParaRPr lang="es-E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Intervalo de tiempo</a:t>
                      </a:r>
                      <a:endParaRPr lang="es-E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07711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Telemetría propia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67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 minutos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07711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INMET Brasil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77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Hora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970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Telemetría presas de Brasil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26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Hora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970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DNM / Policía</a:t>
                      </a:r>
                      <a:r>
                        <a:rPr lang="es-E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Salto Artigas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Día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970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Prefectura/Gendarmería Argentina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18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Día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07711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SMN Argentina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Diaria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07711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ANA Brasil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Hora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07711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Yacyretá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Hora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970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Bolsa de Cereales</a:t>
                      </a:r>
                      <a:r>
                        <a:rPr lang="es-ES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de Entre Ríos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116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Hora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6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 Título"/>
          <p:cNvSpPr txBox="1">
            <a:spLocks/>
          </p:cNvSpPr>
          <p:nvPr/>
        </p:nvSpPr>
        <p:spPr>
          <a:xfrm>
            <a:off x="539552" y="260648"/>
            <a:ext cx="851567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2400" b="1" dirty="0"/>
              <a:t>Monitoreo permanente de la cuenca</a:t>
            </a:r>
          </a:p>
          <a:p>
            <a:pPr algn="l"/>
            <a:r>
              <a:rPr lang="es-AR" sz="2400" b="1" dirty="0"/>
              <a:t>Información hidrométrica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700808"/>
            <a:ext cx="783907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454901"/>
              </p:ext>
            </p:extLst>
          </p:nvPr>
        </p:nvGraphicFramePr>
        <p:xfrm>
          <a:off x="5796136" y="3501008"/>
          <a:ext cx="2961725" cy="21606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6385"/>
                <a:gridCol w="863945"/>
                <a:gridCol w="901395"/>
              </a:tblGrid>
              <a:tr h="545976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Número de estaciones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Intervalo de tiempo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504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Telemetría propia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 minutos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504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ANA Brasil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Hora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504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Telemetría presas de Brasil</a:t>
                      </a:r>
                      <a:endParaRPr lang="es-ES" sz="11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Hora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504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Pref</a:t>
                      </a:r>
                      <a:r>
                        <a:rPr lang="es-E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/</a:t>
                      </a:r>
                      <a:r>
                        <a:rPr lang="es-ES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Gend</a:t>
                      </a:r>
                      <a:r>
                        <a:rPr lang="es-E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de </a:t>
                      </a:r>
                      <a:r>
                        <a:rPr lang="es-E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Argentina</a:t>
                      </a:r>
                      <a:endParaRPr lang="es-ES" sz="10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18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Día / Hora</a:t>
                      </a:r>
                      <a:endParaRPr lang="es-E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96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20988"/>
            <a:ext cx="4803378" cy="3602534"/>
          </a:xfrm>
          <a:prstGeom prst="rect">
            <a:avLst/>
          </a:prstGeom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761"/>
            <a:ext cx="4685026" cy="3513770"/>
          </a:xfr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12762"/>
            <a:ext cx="4499992" cy="3374994"/>
          </a:xfrm>
          <a:prstGeom prst="rect">
            <a:avLst/>
          </a:prstGeom>
        </p:spPr>
      </p:pic>
      <p:pic>
        <p:nvPicPr>
          <p:cNvPr id="7" name="3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105311"/>
            <a:ext cx="2814516" cy="3752689"/>
          </a:xfrm>
          <a:prstGeom prst="rect">
            <a:avLst/>
          </a:prstGeom>
        </p:spPr>
      </p:pic>
      <p:pic>
        <p:nvPicPr>
          <p:cNvPr id="5" name="3 Marcador de contenid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29" y="3105311"/>
            <a:ext cx="2642084" cy="38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0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771525" y="1511300"/>
            <a:ext cx="8048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2400" dirty="0" smtClean="0">
                <a:solidFill>
                  <a:schemeClr val="bg1"/>
                </a:solidFill>
                <a:latin typeface="Verdana" pitchFamily="34" charset="0"/>
              </a:rPr>
              <a:t>Delft-FEWS platform</a:t>
            </a:r>
            <a:endParaRPr lang="en-GB" sz="2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4859338" y="2349500"/>
            <a:ext cx="3097212" cy="172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UY"/>
          </a:p>
        </p:txBody>
      </p:sp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5200650" y="2244725"/>
            <a:ext cx="2035175" cy="154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sz="2800">
              <a:solidFill>
                <a:srgbClr val="003366"/>
              </a:solidFill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sz="2800">
              <a:solidFill>
                <a:srgbClr val="003366"/>
              </a:solidFill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sz="2800">
              <a:solidFill>
                <a:srgbClr val="003366"/>
              </a:solidFill>
            </a:endParaRPr>
          </a:p>
        </p:txBody>
      </p:sp>
      <p:sp>
        <p:nvSpPr>
          <p:cNvPr id="34824" name="Rectangle 6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5" name="Rectangle 7"/>
          <p:cNvSpPr>
            <a:spLocks noChangeArrowheads="1"/>
          </p:cNvSpPr>
          <p:nvPr/>
        </p:nvSpPr>
        <p:spPr bwMode="auto">
          <a:xfrm>
            <a:off x="0" y="4667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34826" name="Text Box 8"/>
          <p:cNvSpPr txBox="1">
            <a:spLocks noChangeArrowheads="1"/>
          </p:cNvSpPr>
          <p:nvPr/>
        </p:nvSpPr>
        <p:spPr bwMode="auto">
          <a:xfrm>
            <a:off x="822325" y="15906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3482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7744" y="1774030"/>
            <a:ext cx="5944883" cy="482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Text Box 11"/>
          <p:cNvSpPr txBox="1">
            <a:spLocks noChangeArrowheads="1"/>
          </p:cNvSpPr>
          <p:nvPr/>
        </p:nvSpPr>
        <p:spPr bwMode="auto">
          <a:xfrm>
            <a:off x="565433" y="332655"/>
            <a:ext cx="8587809" cy="6832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s-ES" sz="2400" b="1" dirty="0" smtClean="0">
                <a:latin typeface="+mj-lt"/>
                <a:ea typeface="+mj-ea"/>
                <a:cs typeface="+mj-cs"/>
              </a:rPr>
              <a:t>Plataforma </a:t>
            </a:r>
            <a:r>
              <a:rPr lang="es-ES" sz="2400" b="1" dirty="0" err="1" smtClean="0">
                <a:latin typeface="+mj-lt"/>
                <a:ea typeface="+mj-ea"/>
                <a:cs typeface="+mj-cs"/>
              </a:rPr>
              <a:t>Flood</a:t>
            </a:r>
            <a:r>
              <a:rPr lang="es-ES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 smtClean="0">
                <a:latin typeface="+mj-lt"/>
                <a:ea typeface="+mj-ea"/>
                <a:cs typeface="+mj-cs"/>
              </a:rPr>
              <a:t>Early</a:t>
            </a:r>
            <a:r>
              <a:rPr lang="es-ES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 smtClean="0">
                <a:latin typeface="+mj-lt"/>
                <a:ea typeface="+mj-ea"/>
                <a:cs typeface="+mj-cs"/>
              </a:rPr>
              <a:t>Warning</a:t>
            </a:r>
            <a:r>
              <a:rPr lang="es-ES" sz="2400" b="1" dirty="0" smtClean="0"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 smtClean="0">
                <a:latin typeface="+mj-lt"/>
                <a:ea typeface="+mj-ea"/>
                <a:cs typeface="+mj-cs"/>
              </a:rPr>
              <a:t>System</a:t>
            </a:r>
            <a:r>
              <a:rPr lang="es-ES" sz="24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s-ES" sz="2400" b="1" dirty="0" smtClean="0"/>
              <a:t>(</a:t>
            </a:r>
            <a:r>
              <a:rPr lang="es-ES" sz="2400" b="1" dirty="0" err="1" smtClean="0"/>
              <a:t>Delft</a:t>
            </a:r>
            <a:r>
              <a:rPr lang="es-ES" sz="2400" b="1" dirty="0" smtClean="0"/>
              <a:t>-FEWS </a:t>
            </a:r>
            <a:r>
              <a:rPr lang="es-ES" sz="2400" b="1" dirty="0" smtClean="0">
                <a:latin typeface="+mj-lt"/>
                <a:ea typeface="+mj-ea"/>
                <a:cs typeface="+mj-cs"/>
              </a:rPr>
              <a:t>– </a:t>
            </a:r>
            <a:r>
              <a:rPr lang="es-ES" sz="2400" b="1" dirty="0" err="1" smtClean="0">
                <a:latin typeface="+mj-lt"/>
                <a:ea typeface="+mj-ea"/>
                <a:cs typeface="+mj-cs"/>
              </a:rPr>
              <a:t>Deltares</a:t>
            </a:r>
            <a:r>
              <a:rPr lang="es-ES" sz="2400" b="1" dirty="0" smtClean="0">
                <a:latin typeface="+mj-lt"/>
                <a:ea typeface="+mj-ea"/>
                <a:cs typeface="+mj-cs"/>
              </a:rPr>
              <a:t>, Holanda)</a:t>
            </a:r>
            <a:endParaRPr lang="es-ES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4829" name="Text Box 12"/>
          <p:cNvSpPr txBox="1">
            <a:spLocks noChangeArrowheads="1"/>
          </p:cNvSpPr>
          <p:nvPr/>
        </p:nvSpPr>
        <p:spPr bwMode="auto">
          <a:xfrm>
            <a:off x="11464925" y="2873375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UY"/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6053061" y="2859157"/>
            <a:ext cx="2246128" cy="707886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s-ES" sz="1000" dirty="0">
                <a:latin typeface="+mn-lt"/>
              </a:rPr>
              <a:t> </a:t>
            </a:r>
            <a:r>
              <a:rPr lang="es-ES" sz="1000" b="1" dirty="0" smtClean="0">
                <a:latin typeface="+mn-lt"/>
              </a:rPr>
              <a:t>Estimación de lluvia  </a:t>
            </a:r>
            <a:r>
              <a:rPr lang="es-ES" sz="1000" b="1" dirty="0">
                <a:latin typeface="+mn-lt"/>
              </a:rPr>
              <a:t>satelital</a:t>
            </a:r>
          </a:p>
          <a:p>
            <a:pPr>
              <a:buFontTx/>
              <a:buChar char="-"/>
            </a:pPr>
            <a:r>
              <a:rPr lang="es-ES" sz="1000" b="1" dirty="0">
                <a:latin typeface="+mn-lt"/>
              </a:rPr>
              <a:t> Modelos numéricos meteorológicos</a:t>
            </a:r>
          </a:p>
          <a:p>
            <a:pPr>
              <a:buFontTx/>
              <a:buChar char="-"/>
            </a:pPr>
            <a:r>
              <a:rPr lang="es-ES" sz="1000" b="1" dirty="0">
                <a:latin typeface="+mn-lt"/>
              </a:rPr>
              <a:t> Medición convencional en tierra</a:t>
            </a:r>
          </a:p>
          <a:p>
            <a:pPr>
              <a:buFontTx/>
              <a:buChar char="-"/>
            </a:pPr>
            <a:r>
              <a:rPr lang="es-ES" sz="1000" b="1" dirty="0">
                <a:latin typeface="+mn-lt"/>
              </a:rPr>
              <a:t> </a:t>
            </a:r>
            <a:r>
              <a:rPr lang="es-ES" sz="1000" b="1" dirty="0" smtClean="0">
                <a:latin typeface="+mn-lt"/>
              </a:rPr>
              <a:t>Radar y satélite</a:t>
            </a:r>
            <a:endParaRPr lang="es-ES" sz="1000" b="1" dirty="0">
              <a:latin typeface="+mn-lt"/>
            </a:endParaRP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5940152" y="4206267"/>
            <a:ext cx="2932213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000" dirty="0">
                <a:latin typeface="+mj-lt"/>
              </a:rPr>
              <a:t>- </a:t>
            </a:r>
            <a:r>
              <a:rPr lang="es-ES" sz="1000" b="1" dirty="0">
                <a:latin typeface="+mj-lt"/>
              </a:rPr>
              <a:t>Plataforma de integración de información de </a:t>
            </a:r>
            <a:r>
              <a:rPr lang="es-ES" sz="1000" b="1" dirty="0" err="1">
                <a:latin typeface="+mj-lt"/>
              </a:rPr>
              <a:t>Fews</a:t>
            </a:r>
            <a:endParaRPr lang="es-ES" sz="1000" b="1" dirty="0">
              <a:latin typeface="+mj-lt"/>
            </a:endParaRP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5966499" y="5589240"/>
            <a:ext cx="2332690" cy="24622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000" b="1" dirty="0">
                <a:latin typeface="+mn-lt"/>
              </a:rPr>
              <a:t>- Modelos hidrológicos e hidrodinámicos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3995936" y="4452488"/>
            <a:ext cx="1368425" cy="707886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000" b="1" dirty="0">
                <a:latin typeface="+mn-lt"/>
              </a:rPr>
              <a:t>Unidad de procesamiento centralizado de datos y bases de datos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807668" y="1628800"/>
            <a:ext cx="18363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31761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1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12231" r="31049" b="7880"/>
          <a:stretch/>
        </p:blipFill>
        <p:spPr bwMode="auto">
          <a:xfrm>
            <a:off x="0" y="-1"/>
            <a:ext cx="925252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6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t="19484" r="23438"/>
          <a:stretch/>
        </p:blipFill>
        <p:spPr bwMode="auto">
          <a:xfrm>
            <a:off x="537309" y="20514"/>
            <a:ext cx="8283163" cy="683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82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249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650"/>
            <a:ext cx="9124950" cy="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42975"/>
            <a:ext cx="9124950" cy="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7950"/>
            <a:ext cx="7038975" cy="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605391"/>
            <a:ext cx="6816872" cy="590550"/>
          </a:xfrm>
        </p:spPr>
        <p:txBody>
          <a:bodyPr lIns="0" tIns="0" rIns="0" bIns="0" anchor="t"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 err="1"/>
              <a:t>Modelo</a:t>
            </a:r>
            <a:r>
              <a:rPr lang="en-US" sz="3600" dirty="0"/>
              <a:t> </a:t>
            </a:r>
            <a:r>
              <a:rPr lang="en-US" sz="3600" dirty="0" err="1"/>
              <a:t>hidrológico</a:t>
            </a:r>
            <a:r>
              <a:rPr lang="en-US" sz="3600" dirty="0"/>
              <a:t> NWS </a:t>
            </a:r>
          </a:p>
        </p:txBody>
      </p:sp>
      <p:sp>
        <p:nvSpPr>
          <p:cNvPr id="55303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 lIns="0" tIns="0" rIns="0" bIns="0"/>
          <a:lstStyle/>
          <a:p>
            <a:pPr marL="354013" indent="-342900" eaLnBrk="1" hangingPunct="1">
              <a:lnSpc>
                <a:spcPct val="95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sz="2500" b="1" dirty="0" err="1" smtClean="0">
                <a:solidFill>
                  <a:schemeClr val="tx1"/>
                </a:solidFill>
              </a:rPr>
              <a:t>Modelo</a:t>
            </a:r>
            <a:r>
              <a:rPr lang="en-US" sz="2500" b="1" dirty="0" smtClean="0">
                <a:solidFill>
                  <a:schemeClr val="tx1"/>
                </a:solidFill>
              </a:rPr>
              <a:t> conceptual de base </a:t>
            </a:r>
            <a:r>
              <a:rPr lang="en-US" sz="2500" b="1" dirty="0" err="1" smtClean="0">
                <a:solidFill>
                  <a:schemeClr val="tx1"/>
                </a:solidFill>
              </a:rPr>
              <a:t>física</a:t>
            </a:r>
            <a:endParaRPr lang="en-US" sz="2500" b="1" dirty="0" smtClean="0">
              <a:solidFill>
                <a:schemeClr val="tx1"/>
              </a:solidFill>
            </a:endParaRPr>
          </a:p>
          <a:p>
            <a:pPr marL="514350" lvl="2" indent="0" eaLnBrk="1" hangingPunct="1">
              <a:lnSpc>
                <a:spcPct val="95000"/>
              </a:lnSpc>
              <a:spcBef>
                <a:spcPct val="0"/>
              </a:spcBef>
              <a:buClr>
                <a:schemeClr val="accent1"/>
              </a:buClr>
              <a:buSzPct val="80000"/>
              <a:buNone/>
              <a:defRPr/>
            </a:pPr>
            <a:r>
              <a:rPr lang="en-US" sz="2200" dirty="0" err="1" smtClean="0"/>
              <a:t>distribuye</a:t>
            </a:r>
            <a:r>
              <a:rPr lang="en-US" sz="2200" dirty="0" smtClean="0"/>
              <a:t> la </a:t>
            </a:r>
            <a:r>
              <a:rPr lang="en-US" sz="2200" dirty="0" err="1" smtClean="0"/>
              <a:t>precipitación</a:t>
            </a:r>
            <a:r>
              <a:rPr lang="en-US" sz="2200" dirty="0" smtClean="0"/>
              <a:t> </a:t>
            </a:r>
            <a:r>
              <a:rPr lang="en-US" sz="2200" dirty="0" err="1" smtClean="0"/>
              <a:t>siguiendo</a:t>
            </a:r>
            <a:r>
              <a:rPr lang="en-US" sz="2200" dirty="0" smtClean="0"/>
              <a:t> los </a:t>
            </a:r>
            <a:r>
              <a:rPr lang="en-US" sz="2200" dirty="0" err="1" smtClean="0"/>
              <a:t>procesos</a:t>
            </a:r>
            <a:r>
              <a:rPr lang="en-US" sz="2200" dirty="0" smtClean="0"/>
              <a:t> </a:t>
            </a:r>
            <a:r>
              <a:rPr lang="en-US" sz="2200" dirty="0" err="1" smtClean="0"/>
              <a:t>físicos</a:t>
            </a:r>
            <a:r>
              <a:rPr lang="en-US" sz="2200" dirty="0" smtClean="0"/>
              <a:t> </a:t>
            </a:r>
            <a:r>
              <a:rPr lang="en-US" sz="2200" dirty="0" err="1" smtClean="0"/>
              <a:t>involucrados</a:t>
            </a:r>
            <a:r>
              <a:rPr lang="en-US" sz="2200" dirty="0" smtClean="0"/>
              <a:t>, </a:t>
            </a:r>
            <a:r>
              <a:rPr lang="en-US" sz="2200" dirty="0" err="1" smtClean="0"/>
              <a:t>considerando</a:t>
            </a:r>
            <a:r>
              <a:rPr lang="en-US" sz="2200" dirty="0" smtClean="0"/>
              <a:t> </a:t>
            </a:r>
            <a:r>
              <a:rPr lang="en-US" sz="2200" dirty="0" err="1" smtClean="0"/>
              <a:t>varios</a:t>
            </a:r>
            <a:r>
              <a:rPr lang="en-US" sz="2200" dirty="0" smtClean="0"/>
              <a:t> </a:t>
            </a:r>
            <a:r>
              <a:rPr lang="en-US" sz="2200" dirty="0" err="1" smtClean="0"/>
              <a:t>zonas</a:t>
            </a:r>
            <a:r>
              <a:rPr lang="en-US" sz="2200" dirty="0" smtClean="0"/>
              <a:t> de </a:t>
            </a:r>
            <a:r>
              <a:rPr lang="en-US" sz="2200" dirty="0" err="1" smtClean="0"/>
              <a:t>humedad</a:t>
            </a:r>
            <a:r>
              <a:rPr lang="en-US" sz="2200" dirty="0" smtClean="0"/>
              <a:t> de </a:t>
            </a:r>
            <a:r>
              <a:rPr lang="en-US" sz="2200" dirty="0" err="1" smtClean="0"/>
              <a:t>suelo</a:t>
            </a:r>
            <a:r>
              <a:rPr lang="en-US" sz="2200" dirty="0" smtClean="0"/>
              <a:t>;</a:t>
            </a:r>
          </a:p>
          <a:p>
            <a:pPr marL="354013" indent="-342900" eaLnBrk="1" hangingPunct="1">
              <a:lnSpc>
                <a:spcPct val="95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sz="2500" b="1" dirty="0" err="1" smtClean="0">
                <a:solidFill>
                  <a:schemeClr val="tx1"/>
                </a:solidFill>
              </a:rPr>
              <a:t>Enfoque</a:t>
            </a:r>
            <a:r>
              <a:rPr lang="en-US" sz="2500" b="1" dirty="0" smtClean="0">
                <a:solidFill>
                  <a:schemeClr val="tx1"/>
                </a:solidFill>
              </a:rPr>
              <a:t> </a:t>
            </a:r>
            <a:r>
              <a:rPr lang="en-US" sz="2500" b="1" dirty="0" smtClean="0">
                <a:solidFill>
                  <a:schemeClr val="tx1"/>
                </a:solidFill>
              </a:rPr>
              <a:t>semi-</a:t>
            </a:r>
            <a:r>
              <a:rPr lang="en-US" sz="2500" b="1" dirty="0" err="1" smtClean="0">
                <a:solidFill>
                  <a:schemeClr val="tx1"/>
                </a:solidFill>
              </a:rPr>
              <a:t>distribuido</a:t>
            </a:r>
            <a:r>
              <a:rPr lang="en-US" sz="2500" b="1" dirty="0" smtClean="0">
                <a:solidFill>
                  <a:schemeClr val="tx1"/>
                </a:solidFill>
              </a:rPr>
              <a:t>: </a:t>
            </a:r>
            <a:r>
              <a:rPr lang="en-US" sz="2500" b="1" dirty="0" err="1" smtClean="0">
                <a:solidFill>
                  <a:schemeClr val="tx1"/>
                </a:solidFill>
              </a:rPr>
              <a:t>cuenca</a:t>
            </a:r>
            <a:r>
              <a:rPr lang="en-US" sz="2500" b="1" dirty="0" smtClean="0">
                <a:solidFill>
                  <a:schemeClr val="tx1"/>
                </a:solidFill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</a:rPr>
              <a:t>dividida</a:t>
            </a:r>
            <a:r>
              <a:rPr lang="en-US" sz="2500" b="1" dirty="0" smtClean="0">
                <a:solidFill>
                  <a:schemeClr val="tx1"/>
                </a:solidFill>
              </a:rPr>
              <a:t> en </a:t>
            </a:r>
            <a:r>
              <a:rPr lang="en-US" sz="2500" b="1" dirty="0" err="1" smtClean="0">
                <a:solidFill>
                  <a:schemeClr val="tx1"/>
                </a:solidFill>
              </a:rPr>
              <a:t>segmentos</a:t>
            </a:r>
            <a:r>
              <a:rPr lang="en-US" sz="2500" b="1" dirty="0" smtClean="0">
                <a:solidFill>
                  <a:schemeClr val="tx1"/>
                </a:solidFill>
              </a:rPr>
              <a:t>;</a:t>
            </a:r>
          </a:p>
          <a:p>
            <a:pPr marL="43497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en-US" sz="2200" dirty="0" smtClean="0">
                <a:solidFill>
                  <a:schemeClr val="tx1"/>
                </a:solidFill>
              </a:rPr>
              <a:t>en </a:t>
            </a:r>
            <a:r>
              <a:rPr lang="en-US" sz="2200" dirty="0" err="1" smtClean="0">
                <a:solidFill>
                  <a:schemeClr val="tx1"/>
                </a:solidFill>
              </a:rPr>
              <a:t>cada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segmento</a:t>
            </a:r>
            <a:r>
              <a:rPr lang="en-US" sz="2200" dirty="0" smtClean="0">
                <a:solidFill>
                  <a:schemeClr val="tx1"/>
                </a:solidFill>
              </a:rPr>
              <a:t>: </a:t>
            </a:r>
            <a:r>
              <a:rPr lang="en-US" sz="2200" dirty="0" err="1" smtClean="0">
                <a:solidFill>
                  <a:schemeClr val="tx1"/>
                </a:solidFill>
              </a:rPr>
              <a:t>distribución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uniforme</a:t>
            </a:r>
            <a:r>
              <a:rPr lang="en-US" sz="2200" dirty="0" smtClean="0">
                <a:solidFill>
                  <a:schemeClr val="tx1"/>
                </a:solidFill>
              </a:rPr>
              <a:t> de la </a:t>
            </a:r>
            <a:r>
              <a:rPr lang="en-US" sz="2200" dirty="0" err="1" smtClean="0">
                <a:solidFill>
                  <a:schemeClr val="tx1"/>
                </a:solidFill>
              </a:rPr>
              <a:t>precipitación</a:t>
            </a:r>
            <a:r>
              <a:rPr lang="en-US" sz="2200" dirty="0" smtClean="0">
                <a:solidFill>
                  <a:schemeClr val="tx1"/>
                </a:solidFill>
              </a:rPr>
              <a:t>,  </a:t>
            </a:r>
            <a:r>
              <a:rPr lang="en-US" sz="2200" dirty="0" err="1" smtClean="0">
                <a:solidFill>
                  <a:schemeClr val="tx1"/>
                </a:solidFill>
              </a:rPr>
              <a:t>evaporación</a:t>
            </a:r>
            <a:r>
              <a:rPr lang="en-US" sz="2200" dirty="0" smtClean="0">
                <a:solidFill>
                  <a:schemeClr val="tx1"/>
                </a:solidFill>
              </a:rPr>
              <a:t> y los </a:t>
            </a:r>
            <a:r>
              <a:rPr lang="en-US" sz="2200" dirty="0" err="1" smtClean="0">
                <a:solidFill>
                  <a:schemeClr val="tx1"/>
                </a:solidFill>
              </a:rPr>
              <a:t>excedentes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superficiales</a:t>
            </a:r>
            <a:r>
              <a:rPr lang="en-US" sz="2200" dirty="0" smtClean="0">
                <a:solidFill>
                  <a:schemeClr val="tx1"/>
                </a:solidFill>
              </a:rPr>
              <a:t>;</a:t>
            </a:r>
          </a:p>
          <a:p>
            <a:pPr marL="457200" indent="-342900" eaLnBrk="1" hangingPunct="1">
              <a:lnSpc>
                <a:spcPct val="95000"/>
              </a:lnSpc>
              <a:spcBef>
                <a:spcPct val="0"/>
              </a:spcBef>
              <a:buClr>
                <a:srgbClr val="00B0F0"/>
              </a:buClr>
              <a:buFont typeface="Wingdings" pitchFamily="2" charset="2"/>
              <a:buChar char="q"/>
              <a:defRPr/>
            </a:pPr>
            <a:r>
              <a:rPr lang="en-US" sz="2500" b="1" dirty="0" smtClean="0">
                <a:solidFill>
                  <a:schemeClr val="tx1"/>
                </a:solidFill>
              </a:rPr>
              <a:t>NWS </a:t>
            </a:r>
            <a:r>
              <a:rPr lang="en-US" sz="2500" b="1" dirty="0" smtClean="0">
                <a:solidFill>
                  <a:schemeClr val="tx1"/>
                </a:solidFill>
              </a:rPr>
              <a:t>(SAC-SMA): </a:t>
            </a:r>
            <a:r>
              <a:rPr lang="en-US" sz="2500" dirty="0" smtClean="0">
                <a:solidFill>
                  <a:schemeClr val="tx1"/>
                </a:solidFill>
              </a:rPr>
              <a:t>balance vertical en </a:t>
            </a:r>
            <a:r>
              <a:rPr lang="en-US" sz="2500" dirty="0" err="1" smtClean="0">
                <a:solidFill>
                  <a:schemeClr val="tx1"/>
                </a:solidFill>
              </a:rPr>
              <a:t>cada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subcuenca</a:t>
            </a:r>
            <a:r>
              <a:rPr lang="en-US" sz="2800" dirty="0" smtClean="0">
                <a:solidFill>
                  <a:schemeClr val="tx1"/>
                </a:solidFill>
              </a:rPr>
              <a:t>;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</a:p>
          <a:p>
            <a:pPr marL="354013" indent="-342900" eaLnBrk="1" hangingPunct="1">
              <a:lnSpc>
                <a:spcPct val="95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sz="2500" b="1" dirty="0" err="1" smtClean="0"/>
              <a:t>P</a:t>
            </a:r>
            <a:r>
              <a:rPr lang="en-US" sz="2500" b="1" dirty="0" err="1" smtClean="0">
                <a:solidFill>
                  <a:schemeClr val="tx1"/>
                </a:solidFill>
              </a:rPr>
              <a:t>ropagación</a:t>
            </a:r>
            <a:r>
              <a:rPr lang="en-US" sz="2500" b="1" dirty="0" smtClean="0">
                <a:solidFill>
                  <a:schemeClr val="tx1"/>
                </a:solidFill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</a:rPr>
              <a:t>por</a:t>
            </a:r>
            <a:r>
              <a:rPr lang="en-US" sz="2500" b="1" dirty="0" smtClean="0">
                <a:solidFill>
                  <a:schemeClr val="tx1"/>
                </a:solidFill>
              </a:rPr>
              <a:t> la red de </a:t>
            </a:r>
            <a:r>
              <a:rPr lang="en-US" sz="2500" b="1" dirty="0" err="1" smtClean="0">
                <a:solidFill>
                  <a:schemeClr val="tx1"/>
                </a:solidFill>
              </a:rPr>
              <a:t>canales</a:t>
            </a:r>
            <a:endParaRPr lang="en-US" sz="2500" b="1" dirty="0" smtClean="0">
              <a:solidFill>
                <a:schemeClr val="tx1"/>
              </a:solidFill>
            </a:endParaRPr>
          </a:p>
          <a:p>
            <a:pPr marL="43497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en-US" sz="2200" dirty="0" err="1" smtClean="0">
                <a:solidFill>
                  <a:schemeClr val="tx1"/>
                </a:solidFill>
              </a:rPr>
              <a:t>modelo</a:t>
            </a:r>
            <a:r>
              <a:rPr lang="en-US" sz="2200" dirty="0" smtClean="0">
                <a:solidFill>
                  <a:schemeClr val="tx1"/>
                </a:solidFill>
              </a:rPr>
              <a:t>  </a:t>
            </a:r>
            <a:r>
              <a:rPr lang="en-US" sz="2200" dirty="0" err="1" smtClean="0">
                <a:solidFill>
                  <a:schemeClr val="tx1"/>
                </a:solidFill>
              </a:rPr>
              <a:t>muskingum</a:t>
            </a:r>
            <a:r>
              <a:rPr lang="en-US" sz="2200" dirty="0" smtClean="0">
                <a:solidFill>
                  <a:schemeClr val="tx1"/>
                </a:solidFill>
              </a:rPr>
              <a:t> o </a:t>
            </a:r>
            <a:r>
              <a:rPr lang="en-US" sz="2200" dirty="0" err="1" smtClean="0">
                <a:solidFill>
                  <a:schemeClr val="tx1"/>
                </a:solidFill>
              </a:rPr>
              <a:t>modelación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hidrodinámica</a:t>
            </a:r>
            <a:r>
              <a:rPr lang="en-US" sz="2200" dirty="0" smtClean="0">
                <a:solidFill>
                  <a:schemeClr val="tx1"/>
                </a:solidFill>
              </a:rPr>
              <a:t>;</a:t>
            </a:r>
            <a:r>
              <a:rPr lang="en-U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US" sz="18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63572" y="-99392"/>
            <a:ext cx="91249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57950"/>
            <a:ext cx="7038975" cy="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93" y="1628800"/>
            <a:ext cx="605369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755576" y="496144"/>
            <a:ext cx="6744864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sz="3600" dirty="0" err="1" smtClean="0"/>
              <a:t>Modelo</a:t>
            </a:r>
            <a:r>
              <a:rPr lang="en-US" sz="3600" dirty="0" smtClean="0"/>
              <a:t> </a:t>
            </a:r>
            <a:r>
              <a:rPr lang="en-US" sz="3600" dirty="0" err="1" smtClean="0"/>
              <a:t>hidrológico</a:t>
            </a:r>
            <a:r>
              <a:rPr lang="en-US" sz="3600" dirty="0" smtClean="0"/>
              <a:t> NWS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08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683568" y="794764"/>
            <a:ext cx="7490470" cy="100236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US" sz="2600" b="1" dirty="0" smtClean="0"/>
              <a:t>Monitoreo, </a:t>
            </a:r>
            <a:r>
              <a:rPr lang="es-US" sz="2600" b="1" dirty="0"/>
              <a:t>predicción y control de algas </a:t>
            </a:r>
            <a:r>
              <a:rPr lang="es-US" sz="2600" b="1" dirty="0" smtClean="0"/>
              <a:t/>
            </a:r>
            <a:br>
              <a:rPr lang="es-US" sz="2600" b="1" dirty="0" smtClean="0"/>
            </a:br>
            <a:endParaRPr lang="es-UY" sz="26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71775" y="6048375"/>
            <a:ext cx="6143625" cy="7143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UY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Lic. Facundo </a:t>
            </a:r>
            <a:r>
              <a:rPr lang="es-UY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Bordet</a:t>
            </a:r>
            <a:r>
              <a:rPr lang="es-UY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UY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s-UY" sz="1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</a:t>
            </a:r>
            <a:r>
              <a:rPr lang="es-UY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Gestión Ambiental </a:t>
            </a:r>
          </a:p>
          <a:p>
            <a:pPr>
              <a:defRPr/>
            </a:pPr>
            <a:r>
              <a:rPr lang="es-UY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Ingeniería y Planeamiento – CTM Salto Grande</a:t>
            </a:r>
          </a:p>
        </p:txBody>
      </p:sp>
      <p:pic>
        <p:nvPicPr>
          <p:cNvPr id="13316" name="7 Imagen" descr="band_argentin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70" flipH="1">
            <a:off x="547688" y="6215063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9 Imagen" descr="band_urugu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">
            <a:off x="1127125" y="6189663"/>
            <a:ext cx="7778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9" y="1556792"/>
            <a:ext cx="858293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3" descr="https://www.saltogrande.org/jobic/Event%20Name_archivos/logo_s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298450"/>
            <a:ext cx="996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3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8650"/>
            <a:ext cx="9124950" cy="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42975"/>
            <a:ext cx="9124950" cy="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39" name="Text Box 53"/>
          <p:cNvSpPr txBox="1">
            <a:spLocks noChangeArrowheads="1"/>
          </p:cNvSpPr>
          <p:nvPr/>
        </p:nvSpPr>
        <p:spPr bwMode="auto">
          <a:xfrm>
            <a:off x="0" y="543951"/>
            <a:ext cx="7974013" cy="818686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algn="ctr" eaLnBrk="1" latinLnBrk="0" hangingPunct="1">
              <a:lnSpc>
                <a:spcPct val="95000"/>
              </a:lnSpc>
              <a:buNone/>
              <a:defRPr kumimoji="0"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/>
              <a:t>Transformación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lluvia</a:t>
            </a:r>
            <a:r>
              <a:rPr lang="en-US" sz="2400" b="1" dirty="0" smtClean="0"/>
              <a:t> en caudal</a:t>
            </a:r>
            <a:endParaRPr lang="en-US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43" y="1700808"/>
            <a:ext cx="5976664" cy="40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6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249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650"/>
            <a:ext cx="9124950" cy="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42975"/>
            <a:ext cx="9124950" cy="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57950"/>
            <a:ext cx="7038975" cy="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008" y="1628800"/>
            <a:ext cx="6604276" cy="510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" y="2355267"/>
            <a:ext cx="971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Zona superior</a:t>
            </a:r>
            <a:endParaRPr lang="es-ES" sz="12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727684" y="1611503"/>
            <a:ext cx="16201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evapotranspiración</a:t>
            </a:r>
            <a:endParaRPr lang="es-ES" sz="12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15515" y="4623519"/>
            <a:ext cx="792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Zona inferior</a:t>
            </a:r>
            <a:endParaRPr lang="es-ES" sz="12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192180" y="2708920"/>
            <a:ext cx="11161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/>
              <a:t>Escurrimiento directo</a:t>
            </a:r>
            <a:endParaRPr lang="es-ES" sz="1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752019" y="2996952"/>
            <a:ext cx="11161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/>
              <a:t>Escurrimiento superficial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198236" y="5805264"/>
            <a:ext cx="72847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/>
              <a:t>Flujo base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031940" y="6423139"/>
            <a:ext cx="13681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/>
              <a:t>Flujo </a:t>
            </a:r>
            <a:r>
              <a:rPr lang="es-ES" sz="1000" b="1" dirty="0" err="1" smtClean="0"/>
              <a:t>subsuperficial</a:t>
            </a:r>
            <a:endParaRPr lang="es-ES" sz="1000" b="1" dirty="0" smtClean="0"/>
          </a:p>
        </p:txBody>
      </p:sp>
      <p:sp>
        <p:nvSpPr>
          <p:cNvPr id="16" name="15 CuadroTexto"/>
          <p:cNvSpPr txBox="1"/>
          <p:nvPr/>
        </p:nvSpPr>
        <p:spPr>
          <a:xfrm>
            <a:off x="1259632" y="3357572"/>
            <a:ext cx="86409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 smtClean="0"/>
              <a:t>percolación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671900" y="2421468"/>
            <a:ext cx="7200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 smtClean="0"/>
              <a:t>infiltración</a:t>
            </a:r>
          </a:p>
        </p:txBody>
      </p:sp>
      <p:sp>
        <p:nvSpPr>
          <p:cNvPr id="19" name="Rectangle 1"/>
          <p:cNvSpPr txBox="1">
            <a:spLocks noChangeArrowheads="1"/>
          </p:cNvSpPr>
          <p:nvPr/>
        </p:nvSpPr>
        <p:spPr bwMode="auto">
          <a:xfrm>
            <a:off x="611559" y="496144"/>
            <a:ext cx="6888881" cy="7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sz="3600" dirty="0" err="1" smtClean="0"/>
              <a:t>Modelo</a:t>
            </a:r>
            <a:r>
              <a:rPr lang="en-US" sz="3600" dirty="0" smtClean="0"/>
              <a:t> </a:t>
            </a:r>
            <a:r>
              <a:rPr lang="en-US" sz="3600" dirty="0" err="1" smtClean="0"/>
              <a:t>hidrológico</a:t>
            </a:r>
            <a:r>
              <a:rPr lang="en-US" sz="3600" dirty="0" smtClean="0"/>
              <a:t> NWS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940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8659"/>
            <a:ext cx="9036495" cy="623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8" y="224644"/>
            <a:ext cx="7629604" cy="663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74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26695" t="9086" r="1394" b="23857"/>
          <a:stretch/>
        </p:blipFill>
        <p:spPr bwMode="auto">
          <a:xfrm>
            <a:off x="395535" y="1304764"/>
            <a:ext cx="8422689" cy="4418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488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2" y="387695"/>
            <a:ext cx="8925780" cy="584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24644"/>
            <a:ext cx="7610048" cy="661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5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893175" cy="1143001"/>
          </a:xfrm>
        </p:spPr>
        <p:txBody>
          <a:bodyPr/>
          <a:lstStyle/>
          <a:p>
            <a:pPr eaLnBrk="1" hangingPunct="1"/>
            <a:r>
              <a:rPr lang="es-ES" sz="2400" b="1" dirty="0"/>
              <a:t>Procedimientos operacionales de pronóstico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28800"/>
            <a:ext cx="8229600" cy="4525962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s-ES" sz="1800" b="1" dirty="0" smtClean="0"/>
              <a:t>Cuenca alta, media e inmediata:</a:t>
            </a:r>
            <a:r>
              <a:rPr lang="es-ES" sz="1800" dirty="0" smtClean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s-ES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1800" dirty="0" smtClean="0"/>
              <a:t>	- </a:t>
            </a:r>
            <a:r>
              <a:rPr lang="es-ES" sz="1800" b="1" dirty="0" smtClean="0"/>
              <a:t>balance en cada </a:t>
            </a:r>
            <a:r>
              <a:rPr lang="es-ES" sz="1800" b="1" dirty="0" err="1" smtClean="0"/>
              <a:t>subcuenca</a:t>
            </a:r>
            <a:r>
              <a:rPr lang="es-ES" sz="1800" b="1" dirty="0" smtClean="0"/>
              <a:t>:</a:t>
            </a:r>
            <a:r>
              <a:rPr lang="es-ES" sz="1800" dirty="0" smtClean="0"/>
              <a:t>  </a:t>
            </a:r>
            <a:r>
              <a:rPr lang="es-ES" sz="1800" dirty="0" smtClean="0">
                <a:solidFill>
                  <a:srgbClr val="0000FF"/>
                </a:solidFill>
              </a:rPr>
              <a:t>NWS - </a:t>
            </a:r>
            <a:r>
              <a:rPr lang="es-ES" sz="1800" dirty="0" err="1" smtClean="0">
                <a:solidFill>
                  <a:srgbClr val="0000FF"/>
                </a:solidFill>
              </a:rPr>
              <a:t>Soil</a:t>
            </a:r>
            <a:r>
              <a:rPr lang="es-ES" sz="1800" dirty="0" smtClean="0">
                <a:solidFill>
                  <a:srgbClr val="0000FF"/>
                </a:solidFill>
              </a:rPr>
              <a:t> </a:t>
            </a:r>
            <a:r>
              <a:rPr lang="es-ES" sz="1800" dirty="0" err="1" smtClean="0">
                <a:solidFill>
                  <a:srgbClr val="0000FF"/>
                </a:solidFill>
              </a:rPr>
              <a:t>Moisture</a:t>
            </a:r>
            <a:r>
              <a:rPr lang="es-ES" sz="1800" dirty="0" smtClean="0">
                <a:solidFill>
                  <a:srgbClr val="0000FF"/>
                </a:solidFill>
              </a:rPr>
              <a:t> </a:t>
            </a:r>
            <a:r>
              <a:rPr lang="es-ES" sz="1800" dirty="0" err="1" smtClean="0">
                <a:solidFill>
                  <a:srgbClr val="0000FF"/>
                </a:solidFill>
              </a:rPr>
              <a:t>Accounting</a:t>
            </a:r>
            <a:r>
              <a:rPr lang="es-ES" sz="1800" dirty="0" smtClean="0">
                <a:solidFill>
                  <a:srgbClr val="0000FF"/>
                </a:solidFill>
              </a:rPr>
              <a:t> (</a:t>
            </a:r>
            <a:r>
              <a:rPr lang="es-ES" sz="1800" dirty="0" smtClean="0">
                <a:solidFill>
                  <a:srgbClr val="0000FF"/>
                </a:solidFill>
              </a:rPr>
              <a:t>SMA</a:t>
            </a:r>
            <a:r>
              <a:rPr lang="es-ES" sz="1800" dirty="0" smtClean="0">
                <a:solidFill>
                  <a:srgbClr val="0000FF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1800" dirty="0" smtClean="0"/>
              <a:t>	- </a:t>
            </a:r>
            <a:r>
              <a:rPr lang="es-ES" sz="1800" b="1" dirty="0" smtClean="0"/>
              <a:t>Propagación en cuenca:</a:t>
            </a:r>
            <a:r>
              <a:rPr lang="es-ES" sz="1800" dirty="0" smtClean="0"/>
              <a:t> </a:t>
            </a:r>
            <a:r>
              <a:rPr lang="es-ES" sz="1800" dirty="0" smtClean="0">
                <a:solidFill>
                  <a:srgbClr val="0000FF"/>
                </a:solidFill>
              </a:rPr>
              <a:t>HU y algoritmo basado en la función de almacenamiento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1800" dirty="0" smtClean="0"/>
              <a:t>	</a:t>
            </a:r>
            <a:r>
              <a:rPr lang="es-ES" sz="1800" b="1" dirty="0" smtClean="0"/>
              <a:t>- Propagación en cauces:</a:t>
            </a:r>
            <a:r>
              <a:rPr lang="es-ES" sz="1800" dirty="0" smtClean="0"/>
              <a:t> </a:t>
            </a:r>
            <a:r>
              <a:rPr lang="es-ES" sz="1800" dirty="0" smtClean="0">
                <a:solidFill>
                  <a:srgbClr val="0000FF"/>
                </a:solidFill>
              </a:rPr>
              <a:t>algoritmo basado en la función de almacenamiento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sz="1800" dirty="0"/>
              <a:t> </a:t>
            </a:r>
            <a:r>
              <a:rPr lang="es-ES" sz="1800" dirty="0" smtClean="0"/>
              <a:t>    -  procedimientos  de ajuste y validación con intervención  de los  </a:t>
            </a:r>
            <a:r>
              <a:rPr lang="es-ES" sz="1800" dirty="0" smtClean="0"/>
              <a:t>pronosticadores,       </a:t>
            </a:r>
            <a:r>
              <a:rPr lang="es-ES" sz="1800" dirty="0" smtClean="0"/>
              <a:t>asociados al sistema telemétrico y de gestión de datos </a:t>
            </a:r>
            <a:r>
              <a:rPr lang="es-ES" sz="1800" dirty="0" err="1" smtClean="0"/>
              <a:t>Fews</a:t>
            </a:r>
            <a:endParaRPr lang="es-ES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sz="1800" dirty="0" smtClean="0"/>
          </a:p>
          <a:p>
            <a:pPr eaLnBrk="1" hangingPunct="1">
              <a:lnSpc>
                <a:spcPct val="80000"/>
              </a:lnSpc>
            </a:pPr>
            <a:r>
              <a:rPr lang="es-ES" sz="1800" b="1" dirty="0" smtClean="0"/>
              <a:t>Alcance:</a:t>
            </a:r>
            <a:r>
              <a:rPr lang="es-ES" sz="1800" dirty="0" smtClean="0"/>
              <a:t> </a:t>
            </a:r>
            <a:r>
              <a:rPr lang="es-ES" sz="1800" dirty="0" smtClean="0">
                <a:solidFill>
                  <a:srgbClr val="0000FF"/>
                </a:solidFill>
              </a:rPr>
              <a:t>14 días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sz="1800" dirty="0" smtClean="0"/>
          </a:p>
          <a:p>
            <a:pPr eaLnBrk="1" hangingPunct="1">
              <a:lnSpc>
                <a:spcPct val="80000"/>
              </a:lnSpc>
            </a:pPr>
            <a:r>
              <a:rPr lang="es-ES" sz="1800" b="1" dirty="0" smtClean="0">
                <a:solidFill>
                  <a:srgbClr val="FF0000"/>
                </a:solidFill>
              </a:rPr>
              <a:t>Pronóstico sin lluvia futura incorporada</a:t>
            </a:r>
          </a:p>
          <a:p>
            <a:pPr eaLnBrk="1" hangingPunct="1">
              <a:lnSpc>
                <a:spcPct val="80000"/>
              </a:lnSpc>
            </a:pPr>
            <a:endParaRPr lang="es-ES" sz="1800" b="1" dirty="0" smtClean="0"/>
          </a:p>
          <a:p>
            <a:pPr eaLnBrk="1" hangingPunct="1">
              <a:lnSpc>
                <a:spcPct val="80000"/>
              </a:lnSpc>
            </a:pPr>
            <a:r>
              <a:rPr lang="es-ES" sz="1800" b="1" dirty="0" smtClean="0">
                <a:solidFill>
                  <a:srgbClr val="FF0000"/>
                </a:solidFill>
              </a:rPr>
              <a:t>Pronósticos con lluvia futura incorporada: 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1800" b="1" dirty="0" smtClean="0">
                <a:solidFill>
                  <a:srgbClr val="FF0000"/>
                </a:solidFill>
              </a:rPr>
              <a:t>Modelo CPTEC – 15 km (7d)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1800" b="1" dirty="0" smtClean="0">
                <a:solidFill>
                  <a:srgbClr val="FF0000"/>
                </a:solidFill>
              </a:rPr>
              <a:t>Modelo GFS – 0.25º (7d)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ES" sz="1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61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61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61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61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61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61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618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618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618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1 CuadroTexto"/>
          <p:cNvSpPr txBox="1"/>
          <p:nvPr/>
        </p:nvSpPr>
        <p:spPr>
          <a:xfrm>
            <a:off x="4391980" y="3753037"/>
            <a:ext cx="288032" cy="2518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" y="1647632"/>
            <a:ext cx="9100753" cy="44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8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7963"/>
            <a:ext cx="4762323" cy="64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79512" y="743135"/>
            <a:ext cx="34417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s-ES" sz="2000" b="1" u="sng" dirty="0">
                <a:solidFill>
                  <a:srgbClr val="0000CC"/>
                </a:solidFill>
              </a:rPr>
              <a:t>Operación en crecidas</a:t>
            </a:r>
          </a:p>
          <a:p>
            <a:pPr algn="l" eaLnBrk="1" hangingPunct="1"/>
            <a:endParaRPr lang="es-ES" sz="2000" b="1" u="sng" dirty="0">
              <a:solidFill>
                <a:srgbClr val="0000CC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s-ES" sz="2400" b="1" dirty="0">
                <a:solidFill>
                  <a:srgbClr val="0000CC"/>
                </a:solidFill>
              </a:rPr>
              <a:t> </a:t>
            </a:r>
            <a:r>
              <a:rPr lang="es-ES" b="1" dirty="0">
                <a:solidFill>
                  <a:srgbClr val="0000CC"/>
                </a:solidFill>
              </a:rPr>
              <a:t>asignación dinámica de </a:t>
            </a:r>
            <a:r>
              <a:rPr lang="es-ES" b="1" dirty="0" smtClean="0">
                <a:solidFill>
                  <a:srgbClr val="0000CC"/>
                </a:solidFill>
              </a:rPr>
              <a:t>volúmenes </a:t>
            </a:r>
            <a:r>
              <a:rPr lang="es-ES" b="1" dirty="0">
                <a:solidFill>
                  <a:srgbClr val="0000CC"/>
                </a:solidFill>
              </a:rPr>
              <a:t>de espera</a:t>
            </a:r>
          </a:p>
        </p:txBody>
      </p:sp>
    </p:spTree>
    <p:extLst>
      <p:ext uri="{BB962C8B-B14F-4D97-AF65-F5344CB8AC3E}">
        <p14:creationId xmlns:p14="http://schemas.microsoft.com/office/powerpoint/2010/main" val="42756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2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AR" dirty="0" smtClean="0"/>
              <a:t>Contenido de la presentación</a:t>
            </a:r>
            <a:endParaRPr lang="es-AR" dirty="0"/>
          </a:p>
        </p:txBody>
      </p:sp>
      <p:sp>
        <p:nvSpPr>
          <p:cNvPr id="4082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600200"/>
            <a:ext cx="8153400" cy="4105275"/>
          </a:xfrm>
        </p:spPr>
        <p:txBody>
          <a:bodyPr>
            <a:normAutofit fontScale="85000" lnSpcReduction="20000"/>
          </a:bodyPr>
          <a:lstStyle/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s-AR" dirty="0" smtClean="0"/>
              <a:t>Problemática Ambiental en Embalse: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AR" dirty="0" smtClean="0">
                <a:solidFill>
                  <a:srgbClr val="FF0000"/>
                </a:solidFill>
              </a:rPr>
              <a:t>Eutrofización –Floraciones de Algas (Cianobacterias</a:t>
            </a:r>
            <a:r>
              <a:rPr lang="es-AR" dirty="0" smtClean="0"/>
              <a:t>)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s-ES" dirty="0" smtClean="0"/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s-ES" dirty="0" smtClean="0"/>
              <a:t>Desafíos Actuales y Futuros: </a:t>
            </a:r>
            <a:r>
              <a:rPr lang="es-ES" dirty="0" smtClean="0">
                <a:solidFill>
                  <a:srgbClr val="0070C0"/>
                </a:solidFill>
              </a:rPr>
              <a:t>Medidas de gestión  y Tratamientos de la problemática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s-ES" dirty="0" smtClean="0"/>
          </a:p>
          <a:p>
            <a:pPr>
              <a:defRPr/>
            </a:pPr>
            <a:r>
              <a:rPr lang="es-US" dirty="0" smtClean="0"/>
              <a:t>¿Para qué? </a:t>
            </a:r>
            <a:r>
              <a:rPr lang="es-US" dirty="0" smtClean="0">
                <a:solidFill>
                  <a:srgbClr val="0070C0"/>
                </a:solidFill>
              </a:rPr>
              <a:t>Para evaluar nuevas tecnologías como complemento a lo normalizado</a:t>
            </a:r>
          </a:p>
          <a:p>
            <a:pPr>
              <a:defRPr/>
            </a:pPr>
            <a:endParaRPr lang="es-US" dirty="0" smtClean="0"/>
          </a:p>
          <a:p>
            <a:pPr>
              <a:defRPr/>
            </a:pPr>
            <a:r>
              <a:rPr lang="es-US" dirty="0" smtClean="0"/>
              <a:t>¿Cómo? </a:t>
            </a:r>
            <a:r>
              <a:rPr lang="es-US" b="1" dirty="0" smtClean="0">
                <a:solidFill>
                  <a:srgbClr val="0070C0"/>
                </a:solidFill>
              </a:rPr>
              <a:t>Integración e innovación tecnológica</a:t>
            </a:r>
            <a:endParaRPr lang="es-AR" b="1" dirty="0">
              <a:solidFill>
                <a:srgbClr val="0070C0"/>
              </a:solidFill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402539"/>
            <a:ext cx="1547664" cy="130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5653155"/>
            <a:ext cx="1611213" cy="120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5 Marcador de posición de imagen" descr="CAIPIRANH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19872" y="5516563"/>
            <a:ext cx="2036948" cy="14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94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3 Marcador de fecha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EC7B91B-0622-45FD-8CC5-2BE174872F18}" type="datetime1">
              <a:rPr lang="es-ES"/>
              <a:pPr eaLnBrk="1" hangingPunct="1"/>
              <a:t>09/11/2016</a:t>
            </a:fld>
            <a:endParaRPr lang="es-ES"/>
          </a:p>
        </p:txBody>
      </p:sp>
      <p:sp>
        <p:nvSpPr>
          <p:cNvPr id="71683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 fontScale="850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1565331-088D-4B93-8F22-665BCED8D96E}" type="slidenum">
              <a:rPr lang="es-ES"/>
              <a:pPr eaLnBrk="1" hangingPunct="1"/>
              <a:t>30</a:t>
            </a:fld>
            <a:endParaRPr lang="es-ES"/>
          </a:p>
        </p:txBody>
      </p:sp>
      <p:sp>
        <p:nvSpPr>
          <p:cNvPr id="71687" name="Rectangle 5"/>
          <p:cNvSpPr>
            <a:spLocks noChangeArrowheads="1"/>
          </p:cNvSpPr>
          <p:nvPr/>
        </p:nvSpPr>
        <p:spPr bwMode="auto">
          <a:xfrm>
            <a:off x="250825" y="0"/>
            <a:ext cx="3889375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71688" name="Text Box 6"/>
          <p:cNvSpPr txBox="1">
            <a:spLocks noChangeArrowheads="1"/>
          </p:cNvSpPr>
          <p:nvPr/>
        </p:nvSpPr>
        <p:spPr bwMode="auto">
          <a:xfrm>
            <a:off x="395536" y="317400"/>
            <a:ext cx="34417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s-ES" sz="2000" b="1" i="1" u="sng" dirty="0">
                <a:solidFill>
                  <a:srgbClr val="0000CC"/>
                </a:solidFill>
              </a:rPr>
              <a:t>Operación Normal</a:t>
            </a:r>
          </a:p>
          <a:p>
            <a:pPr algn="l" eaLnBrk="1" hangingPunct="1">
              <a:buFontTx/>
              <a:buChar char="•"/>
            </a:pPr>
            <a:r>
              <a:rPr lang="es-ES" b="1" dirty="0">
                <a:solidFill>
                  <a:srgbClr val="0000CC"/>
                </a:solidFill>
              </a:rPr>
              <a:t> optimización energética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568"/>
            <a:ext cx="9144000" cy="558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8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1 CuadroTexto"/>
          <p:cNvSpPr txBox="1"/>
          <p:nvPr/>
        </p:nvSpPr>
        <p:spPr>
          <a:xfrm>
            <a:off x="4391980" y="3753037"/>
            <a:ext cx="288032" cy="2518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1"/>
            <a:ext cx="5012827" cy="668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78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1 CuadroTexto"/>
          <p:cNvSpPr txBox="1"/>
          <p:nvPr/>
        </p:nvSpPr>
        <p:spPr>
          <a:xfrm>
            <a:off x="4391980" y="3753037"/>
            <a:ext cx="288032" cy="2518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20" y="263318"/>
            <a:ext cx="4805951" cy="659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0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1 CuadroTexto"/>
          <p:cNvSpPr txBox="1"/>
          <p:nvPr/>
        </p:nvSpPr>
        <p:spPr>
          <a:xfrm>
            <a:off x="4391980" y="3753037"/>
            <a:ext cx="288032" cy="2518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96170"/>
            <a:ext cx="4860539" cy="663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55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AutoShape 2" descr="http://mail.saltogrande.org/Mail/hidrolog.nsf/daba975b9fb113eb852564b5001283ea/dc45bbe6d3e028ae03257850005d767f/Body/0.84?OpenElement&amp;FieldElemFormat=gif"/>
          <p:cNvSpPr>
            <a:spLocks noChangeAspect="1" noChangeArrowheads="1"/>
          </p:cNvSpPr>
          <p:nvPr/>
        </p:nvSpPr>
        <p:spPr bwMode="auto">
          <a:xfrm>
            <a:off x="155575" y="-2735263"/>
            <a:ext cx="6000750" cy="570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s-UY"/>
          </a:p>
        </p:txBody>
      </p:sp>
      <p:sp>
        <p:nvSpPr>
          <p:cNvPr id="72709" name="AutoShape 4" descr="http://mail.saltogrande.org/Mail/hidrolog.nsf/daba975b9fb113eb852564b5001283ea/dc45bbe6d3e028ae03257850005d767f/Body/0.84?OpenElement&amp;FieldElemFormat=gif"/>
          <p:cNvSpPr>
            <a:spLocks noChangeAspect="1" noChangeArrowheads="1"/>
          </p:cNvSpPr>
          <p:nvPr/>
        </p:nvSpPr>
        <p:spPr bwMode="auto">
          <a:xfrm>
            <a:off x="155575" y="-2735263"/>
            <a:ext cx="6000750" cy="570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s-UY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29493"/>
            <a:ext cx="7902402" cy="61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2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half" idx="2"/>
          </p:nvPr>
        </p:nvSpPr>
        <p:spPr>
          <a:xfrm>
            <a:off x="1575793" y="5370424"/>
            <a:ext cx="7315200" cy="685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UY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Y" dirty="0" smtClean="0"/>
              <a:t>MUCHAS GRACIAS!</a:t>
            </a:r>
          </a:p>
        </p:txBody>
      </p:sp>
      <p:pic>
        <p:nvPicPr>
          <p:cNvPr id="18436" name="6 Imagen" descr="band_argentin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70" flipH="1">
            <a:off x="80963" y="6143625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7 Imagen" descr="band_urugu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">
            <a:off x="652463" y="6124575"/>
            <a:ext cx="7762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7751769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9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683568" y="546100"/>
            <a:ext cx="7490470" cy="71433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AR" sz="2600" b="1" dirty="0" smtClean="0"/>
              <a:t>Nuevo </a:t>
            </a:r>
            <a:r>
              <a:rPr lang="es-AR" sz="2600" b="1" dirty="0"/>
              <a:t>Sistema de </a:t>
            </a:r>
            <a:r>
              <a:rPr lang="es-AR" sz="2600" b="1" dirty="0" smtClean="0"/>
              <a:t>RADIO DIGITAL</a:t>
            </a:r>
            <a:endParaRPr lang="es-UY" sz="26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71775" y="6048375"/>
            <a:ext cx="6143625" cy="7143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UY" sz="1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Ing. Gabriela Corrales </a:t>
            </a:r>
            <a:r>
              <a:rPr lang="es-UY" sz="1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Unidad Comunicaciones</a:t>
            </a:r>
            <a:endParaRPr lang="es-UY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s-UY" sz="1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Informática y Comunicaciones – </a:t>
            </a:r>
            <a:r>
              <a:rPr lang="es-UY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CTM Salto Grande</a:t>
            </a:r>
          </a:p>
        </p:txBody>
      </p:sp>
      <p:pic>
        <p:nvPicPr>
          <p:cNvPr id="13316" name="7 Imagen" descr="band_argentin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70" flipH="1">
            <a:off x="547688" y="6215063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9 Imagen" descr="band_urugu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">
            <a:off x="1127125" y="6189663"/>
            <a:ext cx="7778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3" descr="https://www.saltogrande.org/jobic/Event%20Name_archivos/logo_s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298450"/>
            <a:ext cx="996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esultado de imagem para comunicaciones radio uh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632848" cy="44888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0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Actual Sistema </a:t>
            </a:r>
            <a:r>
              <a:rPr lang="es-AR" sz="4000" dirty="0"/>
              <a:t>de </a:t>
            </a:r>
            <a:r>
              <a:rPr lang="es-AR" sz="4000" dirty="0" smtClean="0"/>
              <a:t>Radio</a:t>
            </a:r>
            <a:endParaRPr lang="es-AR" sz="4000" dirty="0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612648" y="1916832"/>
            <a:ext cx="8153400" cy="3960440"/>
          </a:xfrm>
        </p:spPr>
        <p:txBody>
          <a:bodyPr/>
          <a:lstStyle/>
          <a:p>
            <a:r>
              <a:rPr lang="es-AR" sz="3000" dirty="0"/>
              <a:t>Sistema </a:t>
            </a:r>
            <a:r>
              <a:rPr lang="es-AR" sz="3000" b="1" dirty="0">
                <a:latin typeface="Arial Rounded MT Bold" pitchFamily="34" charset="0"/>
              </a:rPr>
              <a:t>UHF </a:t>
            </a:r>
            <a:r>
              <a:rPr lang="es-AR" sz="3000" b="1" dirty="0" smtClean="0">
                <a:latin typeface="Arial Rounded MT Bold" pitchFamily="34" charset="0"/>
              </a:rPr>
              <a:t>ANALÓGICO</a:t>
            </a:r>
          </a:p>
          <a:p>
            <a:r>
              <a:rPr lang="es-AR" sz="3000" dirty="0" smtClean="0"/>
              <a:t>Cobertura </a:t>
            </a:r>
            <a:r>
              <a:rPr lang="es-AR" sz="3000" dirty="0"/>
              <a:t>dentro de </a:t>
            </a:r>
            <a:r>
              <a:rPr lang="es-AR" sz="3000" b="1" dirty="0">
                <a:latin typeface="Arial Rounded MT Bold" pitchFamily="34" charset="0"/>
              </a:rPr>
              <a:t>casi</a:t>
            </a:r>
            <a:r>
              <a:rPr lang="es-AR" sz="3000" dirty="0"/>
              <a:t> toda la CH</a:t>
            </a:r>
          </a:p>
          <a:p>
            <a:r>
              <a:rPr lang="es-AR" sz="3000" dirty="0" smtClean="0"/>
              <a:t>Compuesto </a:t>
            </a:r>
            <a:r>
              <a:rPr lang="es-AR" sz="3000" dirty="0"/>
              <a:t>por:</a:t>
            </a:r>
          </a:p>
          <a:p>
            <a:pPr lvl="1"/>
            <a:r>
              <a:rPr lang="es-AR" sz="3000" dirty="0"/>
              <a:t> 2 repetidoras analógicas por margen</a:t>
            </a:r>
          </a:p>
          <a:p>
            <a:pPr lvl="1"/>
            <a:r>
              <a:rPr lang="es-AR" sz="3000" dirty="0" smtClean="0"/>
              <a:t> 2 </a:t>
            </a:r>
            <a:r>
              <a:rPr lang="es-AR" sz="3000" dirty="0"/>
              <a:t>intercomunicadores analógicos por margen</a:t>
            </a:r>
          </a:p>
          <a:p>
            <a:pPr marL="514350" indent="-457200"/>
            <a:r>
              <a:rPr lang="es-AR" sz="3000" dirty="0" smtClean="0"/>
              <a:t>Un </a:t>
            </a:r>
            <a:r>
              <a:rPr lang="es-AR" sz="3000" b="1" dirty="0">
                <a:latin typeface="Arial Rounded MT Bold" pitchFamily="34" charset="0"/>
              </a:rPr>
              <a:t>único</a:t>
            </a:r>
            <a:r>
              <a:rPr lang="es-AR" sz="3000" b="1" dirty="0" smtClean="0">
                <a:latin typeface="Arial Rounded MT Bold" pitchFamily="34" charset="0"/>
              </a:rPr>
              <a:t> </a:t>
            </a:r>
            <a:r>
              <a:rPr lang="es-AR" sz="3000" b="1" dirty="0">
                <a:latin typeface="Arial Rounded MT Bold" pitchFamily="34" charset="0"/>
              </a:rPr>
              <a:t>Grupo </a:t>
            </a:r>
            <a:r>
              <a:rPr lang="es-AR" sz="3000" dirty="0"/>
              <a:t>de </a:t>
            </a:r>
            <a:r>
              <a:rPr lang="es-AR" sz="3000" dirty="0" smtClean="0"/>
              <a:t>comunicación</a:t>
            </a:r>
          </a:p>
          <a:p>
            <a:pPr marL="514350" indent="-457200"/>
            <a:r>
              <a:rPr lang="es-AR" sz="3000" dirty="0" smtClean="0"/>
              <a:t>Handy</a:t>
            </a:r>
            <a:r>
              <a:rPr lang="es-AR" sz="3000" dirty="0"/>
              <a:t>: </a:t>
            </a:r>
            <a:r>
              <a:rPr lang="es-AR" sz="3000" b="1" dirty="0" err="1">
                <a:latin typeface="Arial Rounded MT Bold" pitchFamily="34" charset="0"/>
              </a:rPr>
              <a:t>Scan</a:t>
            </a:r>
            <a:r>
              <a:rPr lang="es-AR" sz="3000" dirty="0"/>
              <a:t> de 3 frecuencias y 2 </a:t>
            </a:r>
            <a:r>
              <a:rPr lang="es-AR" sz="3000" dirty="0" err="1" smtClean="0"/>
              <a:t>subtonos</a:t>
            </a:r>
            <a:endParaRPr lang="es-AR" sz="3000" dirty="0"/>
          </a:p>
        </p:txBody>
      </p:sp>
    </p:spTree>
    <p:extLst>
      <p:ext uri="{BB962C8B-B14F-4D97-AF65-F5344CB8AC3E}">
        <p14:creationId xmlns:p14="http://schemas.microsoft.com/office/powerpoint/2010/main" val="408671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188640"/>
            <a:ext cx="6965245" cy="1202485"/>
          </a:xfrm>
        </p:spPr>
        <p:txBody>
          <a:bodyPr/>
          <a:lstStyle/>
          <a:p>
            <a:r>
              <a:rPr lang="es-AR" sz="4000" dirty="0"/>
              <a:t>Aspectos a mejorar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755576" y="1988840"/>
            <a:ext cx="6903869" cy="3888432"/>
          </a:xfrm>
        </p:spPr>
        <p:txBody>
          <a:bodyPr>
            <a:normAutofit fontScale="70000" lnSpcReduction="20000"/>
          </a:bodyPr>
          <a:lstStyle/>
          <a:p>
            <a:r>
              <a:rPr lang="es-AR" sz="3400" b="1" dirty="0" err="1" smtClean="0">
                <a:latin typeface="Arial Rounded MT Bold" pitchFamily="34" charset="0"/>
              </a:rPr>
              <a:t>Delay</a:t>
            </a:r>
            <a:r>
              <a:rPr lang="es-AR" sz="3400" b="1" dirty="0" smtClean="0"/>
              <a:t> </a:t>
            </a:r>
            <a:r>
              <a:rPr lang="es-AR" sz="3400" dirty="0" smtClean="0"/>
              <a:t>en el establecimiento de la transmisión</a:t>
            </a:r>
          </a:p>
          <a:p>
            <a:endParaRPr lang="es-AR" sz="3400" dirty="0" smtClean="0"/>
          </a:p>
          <a:p>
            <a:r>
              <a:rPr lang="es-AR" sz="3400" b="1" dirty="0" smtClean="0">
                <a:latin typeface="Arial Rounded MT Bold" pitchFamily="34" charset="0"/>
              </a:rPr>
              <a:t>Cobertura</a:t>
            </a:r>
          </a:p>
          <a:p>
            <a:endParaRPr lang="es-AR" sz="3400" dirty="0" smtClean="0"/>
          </a:p>
          <a:p>
            <a:r>
              <a:rPr lang="es-AR" sz="3400" dirty="0" smtClean="0"/>
              <a:t>Comunicación en lugares </a:t>
            </a:r>
            <a:r>
              <a:rPr lang="es-AR" sz="3400" b="1" dirty="0" smtClean="0">
                <a:latin typeface="Arial Rounded MT Bold" pitchFamily="34" charset="0"/>
              </a:rPr>
              <a:t>ruidosos</a:t>
            </a:r>
            <a:r>
              <a:rPr lang="es-AR" sz="3400" dirty="0" smtClean="0"/>
              <a:t> (más de 95 dB)</a:t>
            </a:r>
          </a:p>
          <a:p>
            <a:endParaRPr lang="es-AR" sz="3400" dirty="0" smtClean="0"/>
          </a:p>
          <a:p>
            <a:r>
              <a:rPr lang="es-AR" sz="3400" b="1" dirty="0" smtClean="0">
                <a:latin typeface="Arial Rounded MT Bold" pitchFamily="34" charset="0"/>
              </a:rPr>
              <a:t>Gestión</a:t>
            </a:r>
          </a:p>
          <a:p>
            <a:endParaRPr lang="es-AR" sz="3400" dirty="0" smtClean="0"/>
          </a:p>
          <a:p>
            <a:r>
              <a:rPr lang="es-AR" sz="3400" dirty="0" smtClean="0"/>
              <a:t>Resolución de fallas (</a:t>
            </a:r>
            <a:r>
              <a:rPr lang="es-AR" sz="3400" b="1" dirty="0" err="1" smtClean="0">
                <a:latin typeface="Arial Rounded MT Bold" pitchFamily="34" charset="0"/>
              </a:rPr>
              <a:t>Troubleshooting</a:t>
            </a:r>
            <a:r>
              <a:rPr lang="es-AR" sz="3400" dirty="0" smtClean="0">
                <a:latin typeface="Arial Rounded MT Bold" pitchFamily="34" charset="0"/>
              </a:rPr>
              <a:t>)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04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7056848" cy="434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539552" y="29546"/>
            <a:ext cx="7397293" cy="1202485"/>
          </a:xfrm>
        </p:spPr>
        <p:txBody>
          <a:bodyPr>
            <a:noAutofit/>
          </a:bodyPr>
          <a:lstStyle/>
          <a:p>
            <a:r>
              <a:rPr lang="es-AR" sz="4000" dirty="0"/>
              <a:t>Mejoras Sistemas de Radio Digital</a:t>
            </a:r>
          </a:p>
        </p:txBody>
      </p:sp>
    </p:spTree>
    <p:extLst>
      <p:ext uri="{BB962C8B-B14F-4D97-AF65-F5344CB8AC3E}">
        <p14:creationId xmlns:p14="http://schemas.microsoft.com/office/powerpoint/2010/main" val="251700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5 Marcador de posición de imagen" descr="CAIPIRANH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2910" y="1538641"/>
            <a:ext cx="4071966" cy="281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15 Imagen" descr="Image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4876800"/>
            <a:ext cx="2889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GráficoRepresa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1" t="5930" r="1012" b="39847"/>
          <a:stretch>
            <a:fillRect/>
          </a:stretch>
        </p:blipFill>
        <p:spPr bwMode="auto">
          <a:xfrm>
            <a:off x="5643563" y="1571625"/>
            <a:ext cx="3500747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UY" dirty="0" smtClean="0"/>
              <a:t>Área de Monitoreo - </a:t>
            </a:r>
            <a:br>
              <a:rPr lang="es-UY" dirty="0" smtClean="0"/>
            </a:br>
            <a:r>
              <a:rPr lang="es-UY" dirty="0" smtClean="0"/>
              <a:t>Eutrofización – Áreas Recreativas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42938" y="1571625"/>
            <a:ext cx="37147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Largo del Embalse:  110 Km</a:t>
            </a:r>
          </a:p>
          <a:p>
            <a:pPr>
              <a:spcBef>
                <a:spcPct val="50000"/>
              </a:spcBef>
              <a:defRPr/>
            </a:pP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Perímetro: 1190 Km</a:t>
            </a:r>
          </a:p>
          <a:p>
            <a:pPr>
              <a:spcBef>
                <a:spcPct val="50000"/>
              </a:spcBef>
              <a:defRPr/>
            </a:pP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Frecuencia:  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Verano: cada 7-10 días, 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Resto del año: cada 15 días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500438" y="4500563"/>
            <a:ext cx="2286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UY" sz="1200" b="1" dirty="0">
                <a:solidFill>
                  <a:prstClr val="black"/>
                </a:solidFill>
                <a:cs typeface="Arial" charset="0"/>
              </a:rPr>
              <a:t>13 PLAYA GRANDE</a:t>
            </a:r>
          </a:p>
          <a:p>
            <a:pPr algn="r">
              <a:defRPr/>
            </a:pPr>
            <a:r>
              <a:rPr lang="es-UY" sz="1200" b="1" dirty="0">
                <a:solidFill>
                  <a:prstClr val="black"/>
                </a:solidFill>
                <a:cs typeface="Arial" charset="0"/>
              </a:rPr>
              <a:t>12 PLAYA BALY</a:t>
            </a:r>
          </a:p>
          <a:p>
            <a:pPr algn="r">
              <a:defRPr/>
            </a:pPr>
            <a:r>
              <a:rPr lang="es-UY" sz="1200" b="1" dirty="0">
                <a:solidFill>
                  <a:prstClr val="black"/>
                </a:solidFill>
                <a:cs typeface="Arial" charset="0"/>
              </a:rPr>
              <a:t>11 PLAYA SUR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786188" y="4143375"/>
            <a:ext cx="2857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UY" sz="1200" b="1" dirty="0">
                <a:solidFill>
                  <a:prstClr val="black"/>
                </a:solidFill>
                <a:cs typeface="Arial" charset="0"/>
              </a:rPr>
              <a:t>14 PLAYA SANTA ANA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429000" y="5500688"/>
            <a:ext cx="32146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s-UY" sz="1200" b="1" dirty="0">
                <a:solidFill>
                  <a:prstClr val="black"/>
                </a:solidFill>
                <a:cs typeface="Arial" charset="0"/>
              </a:rPr>
              <a:t>9 GUALEGUAYCITO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7286625" y="5500688"/>
            <a:ext cx="16430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UY" sz="1200" b="1" dirty="0">
                <a:solidFill>
                  <a:prstClr val="black"/>
                </a:solidFill>
                <a:cs typeface="Arial" charset="0"/>
              </a:rPr>
              <a:t>10 ITAPEBÍ</a:t>
            </a:r>
          </a:p>
        </p:txBody>
      </p:sp>
      <p:pic>
        <p:nvPicPr>
          <p:cNvPr id="15372" name="21 Imagen" descr="band_argentina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70" flipH="1">
            <a:off x="6153150" y="1670050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22 Imagen" descr="band_urugua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">
            <a:off x="8288338" y="1695450"/>
            <a:ext cx="7778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24 Conector recto de flecha"/>
          <p:cNvCxnSpPr/>
          <p:nvPr/>
        </p:nvCxnSpPr>
        <p:spPr>
          <a:xfrm>
            <a:off x="5786438" y="4857750"/>
            <a:ext cx="71437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rot="10800000">
            <a:off x="4643438" y="5715000"/>
            <a:ext cx="2071687" cy="2857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18 Imagen" descr="DSC003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4350609"/>
            <a:ext cx="2111926" cy="1592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795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707">
            <a:off x="7450319" y="1859728"/>
            <a:ext cx="1008112" cy="243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80743"/>
            <a:ext cx="7570249" cy="1202485"/>
          </a:xfrm>
        </p:spPr>
        <p:txBody>
          <a:bodyPr>
            <a:noAutofit/>
          </a:bodyPr>
          <a:lstStyle/>
          <a:p>
            <a:r>
              <a:rPr lang="es-AR" sz="4000" dirty="0"/>
              <a:t>Mejoras Sistemas de Radio Digital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899592" y="1772816"/>
            <a:ext cx="7632848" cy="4536504"/>
          </a:xfrm>
        </p:spPr>
        <p:txBody>
          <a:bodyPr>
            <a:normAutofit fontScale="92500" lnSpcReduction="10000"/>
          </a:bodyPr>
          <a:lstStyle/>
          <a:p>
            <a:r>
              <a:rPr lang="es-AR" b="1" dirty="0" err="1" smtClean="0">
                <a:latin typeface="Arial Rounded MT Bold" pitchFamily="34" charset="0"/>
              </a:rPr>
              <a:t>Multiplexación</a:t>
            </a:r>
            <a:r>
              <a:rPr lang="es-AR" dirty="0" smtClean="0">
                <a:latin typeface="Arial Rounded MT Bold" pitchFamily="34" charset="0"/>
              </a:rPr>
              <a:t> </a:t>
            </a:r>
            <a:r>
              <a:rPr lang="es-AR" dirty="0" smtClean="0"/>
              <a:t>canales</a:t>
            </a:r>
          </a:p>
          <a:p>
            <a:r>
              <a:rPr lang="es-AR" dirty="0" smtClean="0"/>
              <a:t>Conexión </a:t>
            </a:r>
            <a:r>
              <a:rPr lang="es-AR" b="1" dirty="0">
                <a:latin typeface="Arial Rounded MT Bold" pitchFamily="34" charset="0"/>
              </a:rPr>
              <a:t>IP</a:t>
            </a:r>
            <a:r>
              <a:rPr lang="es-AR" dirty="0" smtClean="0"/>
              <a:t> </a:t>
            </a:r>
          </a:p>
          <a:p>
            <a:r>
              <a:rPr lang="es-AR" dirty="0" smtClean="0"/>
              <a:t>Llamadas </a:t>
            </a:r>
            <a:r>
              <a:rPr lang="es-AR" b="1" dirty="0">
                <a:latin typeface="Arial Rounded MT Bold" pitchFamily="34" charset="0"/>
              </a:rPr>
              <a:t>Privadas</a:t>
            </a:r>
            <a:r>
              <a:rPr lang="es-AR" dirty="0" smtClean="0"/>
              <a:t> </a:t>
            </a:r>
            <a:r>
              <a:rPr lang="es-AR" sz="1600" dirty="0" smtClean="0"/>
              <a:t>(ID Handy)</a:t>
            </a:r>
          </a:p>
          <a:p>
            <a:r>
              <a:rPr lang="es-AR" dirty="0" smtClean="0"/>
              <a:t>Localización </a:t>
            </a:r>
            <a:r>
              <a:rPr lang="es-AR" b="1" dirty="0">
                <a:latin typeface="Arial Rounded MT Bold" pitchFamily="34" charset="0"/>
              </a:rPr>
              <a:t>GPS</a:t>
            </a:r>
          </a:p>
          <a:p>
            <a:r>
              <a:rPr lang="es-AR" dirty="0" smtClean="0"/>
              <a:t>Interconexión con Sistema </a:t>
            </a:r>
            <a:r>
              <a:rPr lang="es-AR" b="1" dirty="0">
                <a:latin typeface="Arial Rounded MT Bold" pitchFamily="34" charset="0"/>
              </a:rPr>
              <a:t>Telefónico</a:t>
            </a:r>
          </a:p>
          <a:p>
            <a:r>
              <a:rPr lang="es-AR" dirty="0" smtClean="0"/>
              <a:t>Mensajes de </a:t>
            </a:r>
            <a:r>
              <a:rPr lang="es-AR" b="1" dirty="0">
                <a:latin typeface="Arial Rounded MT Bold" pitchFamily="34" charset="0"/>
              </a:rPr>
              <a:t>texto</a:t>
            </a:r>
          </a:p>
          <a:p>
            <a:r>
              <a:rPr lang="es-AR" dirty="0" smtClean="0"/>
              <a:t>Comunicación desde una </a:t>
            </a:r>
            <a:r>
              <a:rPr lang="es-AR" b="1" dirty="0">
                <a:latin typeface="Arial Rounded MT Bold" pitchFamily="34" charset="0"/>
              </a:rPr>
              <a:t>PC </a:t>
            </a:r>
            <a:r>
              <a:rPr lang="es-AR" dirty="0" smtClean="0"/>
              <a:t>con un emulador</a:t>
            </a:r>
          </a:p>
          <a:p>
            <a:r>
              <a:rPr lang="es-AR" b="1" dirty="0">
                <a:latin typeface="Arial Rounded MT Bold" pitchFamily="34" charset="0"/>
              </a:rPr>
              <a:t>Gestión </a:t>
            </a:r>
            <a:r>
              <a:rPr lang="es-AR" dirty="0" smtClean="0"/>
              <a:t>centralizada</a:t>
            </a:r>
          </a:p>
          <a:p>
            <a:r>
              <a:rPr lang="es-AR" b="1" dirty="0">
                <a:latin typeface="Arial Rounded MT Bold" pitchFamily="34" charset="0"/>
              </a:rPr>
              <a:t>Monitoreo</a:t>
            </a:r>
            <a:r>
              <a:rPr lang="es-AR" dirty="0" smtClean="0"/>
              <a:t> centralizado del estado del Sistema y pruebas remotas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967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965245" cy="1202485"/>
          </a:xfrm>
        </p:spPr>
        <p:txBody>
          <a:bodyPr/>
          <a:lstStyle/>
          <a:p>
            <a:r>
              <a:rPr lang="es-AR" sz="4000" dirty="0"/>
              <a:t>Proceso de cambio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899592" y="1700808"/>
            <a:ext cx="7920880" cy="4320480"/>
          </a:xfrm>
        </p:spPr>
        <p:txBody>
          <a:bodyPr>
            <a:normAutofit fontScale="85000" lnSpcReduction="20000"/>
          </a:bodyPr>
          <a:lstStyle/>
          <a:p>
            <a:r>
              <a:rPr lang="es-AR" b="1" dirty="0" smtClean="0"/>
              <a:t>Investigación Tecnológica</a:t>
            </a:r>
            <a:r>
              <a:rPr lang="es-AR" dirty="0" smtClean="0"/>
              <a:t>: Sistemas TDMA (DMR) vs FDMA; cable radiante</a:t>
            </a:r>
          </a:p>
          <a:p>
            <a:endParaRPr lang="es-AR" dirty="0" smtClean="0"/>
          </a:p>
          <a:p>
            <a:r>
              <a:rPr lang="es-AR" dirty="0" smtClean="0"/>
              <a:t>Despliegue de </a:t>
            </a:r>
            <a:r>
              <a:rPr lang="es-AR" b="1" dirty="0" smtClean="0"/>
              <a:t>Red de datos IP </a:t>
            </a:r>
            <a:r>
              <a:rPr lang="es-AR" dirty="0" smtClean="0"/>
              <a:t>dentro de la CH</a:t>
            </a:r>
          </a:p>
          <a:p>
            <a:endParaRPr lang="es-AR" dirty="0" smtClean="0"/>
          </a:p>
          <a:p>
            <a:r>
              <a:rPr lang="es-AR" b="1" dirty="0" smtClean="0"/>
              <a:t>Relevamiento</a:t>
            </a:r>
            <a:r>
              <a:rPr lang="es-AR" dirty="0" smtClean="0"/>
              <a:t> de las necesidades (Busca-personas) </a:t>
            </a:r>
          </a:p>
          <a:p>
            <a:endParaRPr lang="es-AR" dirty="0" smtClean="0"/>
          </a:p>
          <a:p>
            <a:r>
              <a:rPr lang="es-AR" dirty="0" smtClean="0"/>
              <a:t>Proceso </a:t>
            </a:r>
            <a:r>
              <a:rPr lang="es-AR" b="1" dirty="0" smtClean="0"/>
              <a:t>Licitatorio</a:t>
            </a:r>
            <a:r>
              <a:rPr lang="es-AR" dirty="0" smtClean="0"/>
              <a:t> </a:t>
            </a:r>
          </a:p>
          <a:p>
            <a:endParaRPr lang="es-AR" dirty="0" smtClean="0"/>
          </a:p>
          <a:p>
            <a:r>
              <a:rPr lang="es-AR" dirty="0" smtClean="0"/>
              <a:t>Solicitud de </a:t>
            </a:r>
            <a:r>
              <a:rPr lang="es-AR" b="1" dirty="0" smtClean="0"/>
              <a:t>nuevas</a:t>
            </a:r>
            <a:r>
              <a:rPr lang="es-AR" dirty="0" smtClean="0"/>
              <a:t> </a:t>
            </a:r>
            <a:r>
              <a:rPr lang="es-AR" b="1" dirty="0" smtClean="0"/>
              <a:t>frecuencias</a:t>
            </a:r>
            <a:r>
              <a:rPr lang="es-AR" dirty="0" smtClean="0"/>
              <a:t> UHF</a:t>
            </a:r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626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965245" cy="1202485"/>
          </a:xfrm>
        </p:spPr>
        <p:txBody>
          <a:bodyPr>
            <a:normAutofit/>
          </a:bodyPr>
          <a:lstStyle/>
          <a:p>
            <a:r>
              <a:rPr lang="es-AR" sz="4000" dirty="0"/>
              <a:t>Estado Actual…</a:t>
            </a:r>
            <a:r>
              <a:rPr lang="es-AR" dirty="0" smtClean="0">
                <a:latin typeface="Arial Rounded MT Bold" pitchFamily="34" charset="0"/>
              </a:rPr>
              <a:t>	</a:t>
            </a:r>
            <a:endParaRPr lang="es-AR" dirty="0">
              <a:latin typeface="Arial Rounded MT 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1560" y="1772816"/>
            <a:ext cx="7704856" cy="4104455"/>
          </a:xfrm>
        </p:spPr>
        <p:txBody>
          <a:bodyPr>
            <a:normAutofit/>
          </a:bodyPr>
          <a:lstStyle/>
          <a:p>
            <a:r>
              <a:rPr lang="es-AR" b="1" dirty="0" smtClean="0"/>
              <a:t>En este momento estamos en pleno despliegue del nuevo Sistema de Radio Digital</a:t>
            </a:r>
          </a:p>
          <a:p>
            <a:endParaRPr lang="es-AR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19"/>
            <a:ext cx="6336704" cy="386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3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965245" cy="1202485"/>
          </a:xfrm>
        </p:spPr>
        <p:txBody>
          <a:bodyPr>
            <a:normAutofit/>
          </a:bodyPr>
          <a:lstStyle/>
          <a:p>
            <a:r>
              <a:rPr lang="es-AR" sz="4000" dirty="0"/>
              <a:t>Estado Actual…</a:t>
            </a:r>
            <a:r>
              <a:rPr lang="es-AR" dirty="0" smtClean="0">
                <a:latin typeface="Arial Rounded MT Bold" pitchFamily="34" charset="0"/>
              </a:rPr>
              <a:t>	</a:t>
            </a:r>
            <a:endParaRPr lang="es-AR" dirty="0">
              <a:latin typeface="Arial Rounded MT 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1560" y="1772816"/>
            <a:ext cx="7704856" cy="4104455"/>
          </a:xfrm>
        </p:spPr>
        <p:txBody>
          <a:bodyPr>
            <a:normAutofit/>
          </a:bodyPr>
          <a:lstStyle/>
          <a:p>
            <a:endParaRPr lang="es-AR" b="1" dirty="0" smtClean="0"/>
          </a:p>
          <a:p>
            <a:r>
              <a:rPr lang="es-AR" b="1" dirty="0" smtClean="0"/>
              <a:t>Capacitación</a:t>
            </a:r>
            <a:r>
              <a:rPr lang="es-AR" dirty="0" smtClean="0"/>
              <a:t> Operarios y Administradores del Sistema</a:t>
            </a:r>
          </a:p>
          <a:p>
            <a:endParaRPr lang="es-AR" dirty="0" smtClean="0"/>
          </a:p>
          <a:p>
            <a:r>
              <a:rPr lang="es-AR" b="1" dirty="0" smtClean="0"/>
              <a:t>Compatibilidad</a:t>
            </a:r>
            <a:r>
              <a:rPr lang="es-AR" dirty="0" smtClean="0"/>
              <a:t>: Se ha mantenido en funcionamiento el sistema de Radio Analógico mientras se termina de instalar y probar el nuevo Sistema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18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half" idx="2"/>
          </p:nvPr>
        </p:nvSpPr>
        <p:spPr>
          <a:xfrm>
            <a:off x="1575793" y="5370424"/>
            <a:ext cx="7315200" cy="685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UY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Y" dirty="0" smtClean="0"/>
              <a:t>MUCHAS GRACIAS!</a:t>
            </a:r>
          </a:p>
        </p:txBody>
      </p:sp>
      <p:pic>
        <p:nvPicPr>
          <p:cNvPr id="18436" name="6 Imagen" descr="band_argentin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70" flipH="1">
            <a:off x="80963" y="6143625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7 Imagen" descr="band_urugu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">
            <a:off x="652463" y="6124575"/>
            <a:ext cx="7762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Resultado de imagem para comunicaciones radio uh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0" y="0"/>
            <a:ext cx="7613500" cy="45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8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467234" y="692696"/>
            <a:ext cx="7988945" cy="100236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UY" sz="2600" b="1" dirty="0" smtClean="0"/>
              <a:t>Fibra </a:t>
            </a:r>
            <a:r>
              <a:rPr lang="es-UY" sz="2600" b="1" dirty="0"/>
              <a:t>Óptica </a:t>
            </a:r>
            <a:r>
              <a:rPr lang="es-UY" sz="2600" b="1" dirty="0" smtClean="0"/>
              <a:t>sobre líneas </a:t>
            </a:r>
            <a:r>
              <a:rPr lang="es-UY" sz="2600" b="1" dirty="0" err="1" smtClean="0"/>
              <a:t>eat</a:t>
            </a:r>
            <a:r>
              <a:rPr lang="es-UY" sz="2600" b="1" dirty="0" smtClean="0"/>
              <a:t> de </a:t>
            </a:r>
            <a:r>
              <a:rPr lang="es-UY" sz="2600" b="1" dirty="0"/>
              <a:t>Salto </a:t>
            </a:r>
            <a:r>
              <a:rPr lang="es-UY" sz="2600" b="1" dirty="0" smtClean="0"/>
              <a:t>Grande</a:t>
            </a:r>
            <a:r>
              <a:rPr lang="es-US" sz="2600" b="1" dirty="0" smtClean="0"/>
              <a:t/>
            </a:r>
            <a:br>
              <a:rPr lang="es-US" sz="2600" b="1" dirty="0" smtClean="0"/>
            </a:br>
            <a:endParaRPr lang="es-UY" sz="26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71775" y="6048375"/>
            <a:ext cx="6143625" cy="7143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UY" sz="1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Ing. Carlos </a:t>
            </a:r>
            <a:r>
              <a:rPr lang="es-UY" sz="180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Chiarella</a:t>
            </a:r>
            <a:r>
              <a:rPr lang="es-UY" sz="1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s-UY" sz="1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Transmisión</a:t>
            </a:r>
            <a:r>
              <a:rPr lang="es-UY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UY" sz="1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s-UY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CTM Salto Grande</a:t>
            </a:r>
          </a:p>
        </p:txBody>
      </p:sp>
      <p:pic>
        <p:nvPicPr>
          <p:cNvPr id="13316" name="7 Imagen" descr="band_argentin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70" flipH="1">
            <a:off x="547688" y="6215063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9 Imagen" descr="band_urugu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">
            <a:off x="1127125" y="6189663"/>
            <a:ext cx="7778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3" descr="https://www.saltogrande.org/jobic/Event%20Name_archivos/logo_s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298450"/>
            <a:ext cx="996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Salto Grande 9.jpg"/>
          <p:cNvPicPr>
            <a:picLocks noChangeAspect="1"/>
          </p:cNvPicPr>
          <p:nvPr/>
        </p:nvPicPr>
        <p:blipFill>
          <a:blip r:embed="rId5" cstate="print"/>
          <a:srcRect l="16088"/>
          <a:stretch>
            <a:fillRect/>
          </a:stretch>
        </p:blipFill>
        <p:spPr>
          <a:xfrm>
            <a:off x="683568" y="1460376"/>
            <a:ext cx="7848872" cy="43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39552" y="548680"/>
            <a:ext cx="8858312" cy="571496"/>
          </a:xfrm>
        </p:spPr>
        <p:txBody>
          <a:bodyPr/>
          <a:lstStyle/>
          <a:p>
            <a:r>
              <a:rPr lang="es-AR" sz="3600" dirty="0" smtClean="0">
                <a:ea typeface="Calibri" pitchFamily="34" charset="0"/>
              </a:rPr>
              <a:t>Complejo Hidroeléctrico Salto Grande</a:t>
            </a:r>
            <a:endParaRPr lang="es-AR" sz="3600" dirty="0"/>
          </a:p>
        </p:txBody>
      </p:sp>
      <p:sp>
        <p:nvSpPr>
          <p:cNvPr id="10" name="9 Rectángulo"/>
          <p:cNvSpPr/>
          <p:nvPr/>
        </p:nvSpPr>
        <p:spPr>
          <a:xfrm>
            <a:off x="642910" y="1484784"/>
            <a:ext cx="75724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dirty="0" smtClean="0">
                <a:solidFill>
                  <a:prstClr val="black"/>
                </a:solidFill>
                <a:cs typeface="Calibri" pitchFamily="34" charset="0"/>
              </a:rPr>
              <a:t>Generación y Transmisión:</a:t>
            </a:r>
            <a:endParaRPr lang="es-UY" sz="2200" b="1" dirty="0" smtClean="0">
              <a:solidFill>
                <a:prstClr val="black"/>
              </a:solidFill>
              <a:cs typeface="Calibri" pitchFamily="34" charset="0"/>
            </a:endParaRPr>
          </a:p>
          <a:p>
            <a:pPr marL="180975" indent="-180975" algn="just">
              <a:buFont typeface="Arial" pitchFamily="34" charset="0"/>
              <a:buChar char="•"/>
            </a:pPr>
            <a:r>
              <a:rPr lang="es-UY" sz="2200" dirty="0" smtClean="0">
                <a:solidFill>
                  <a:prstClr val="black"/>
                </a:solidFill>
                <a:cs typeface="Calibri" pitchFamily="34" charset="0"/>
              </a:rPr>
              <a:t>Capacidad instalada de 1890 MW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UY" sz="2200" dirty="0" smtClean="0">
                <a:solidFill>
                  <a:prstClr val="black"/>
                </a:solidFill>
                <a:cs typeface="Calibri" pitchFamily="34" charset="0"/>
              </a:rPr>
              <a:t>14  Turbinas tipo </a:t>
            </a:r>
            <a:r>
              <a:rPr lang="es-UY" sz="2200" dirty="0" err="1" smtClean="0">
                <a:solidFill>
                  <a:prstClr val="black"/>
                </a:solidFill>
                <a:cs typeface="Calibri" pitchFamily="34" charset="0"/>
              </a:rPr>
              <a:t>Kaplan</a:t>
            </a:r>
            <a:r>
              <a:rPr lang="es-UY" sz="2200" dirty="0" smtClean="0">
                <a:solidFill>
                  <a:prstClr val="black"/>
                </a:solidFill>
                <a:cs typeface="Calibri" pitchFamily="34" charset="0"/>
              </a:rPr>
              <a:t> de 75 rpm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UY" sz="2200" dirty="0" smtClean="0">
                <a:solidFill>
                  <a:prstClr val="black"/>
                </a:solidFill>
                <a:cs typeface="Calibri" pitchFamily="34" charset="0"/>
              </a:rPr>
              <a:t>14 Generadores de 135 MW / 13,8 </a:t>
            </a:r>
            <a:r>
              <a:rPr lang="es-UY" sz="2200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endParaRPr lang="es-UY" sz="2200" dirty="0" smtClean="0">
              <a:solidFill>
                <a:prstClr val="black"/>
              </a:solidFill>
              <a:cs typeface="Calibri" pitchFamily="34" charset="0"/>
            </a:endParaRPr>
          </a:p>
          <a:p>
            <a:pPr marL="180975" indent="-180975" algn="just">
              <a:buFont typeface="Arial" pitchFamily="34" charset="0"/>
              <a:buChar char="•"/>
            </a:pPr>
            <a:r>
              <a:rPr lang="es-UY" sz="2200" dirty="0" smtClean="0">
                <a:solidFill>
                  <a:prstClr val="black"/>
                </a:solidFill>
                <a:cs typeface="Calibri" pitchFamily="34" charset="0"/>
              </a:rPr>
              <a:t>Sistema de Transmisión en 500 </a:t>
            </a:r>
            <a:r>
              <a:rPr lang="es-UY" sz="2200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endParaRPr lang="es-UY" sz="2200" dirty="0" smtClean="0">
              <a:solidFill>
                <a:prstClr val="black"/>
              </a:solidFill>
              <a:cs typeface="Calibri" pitchFamily="34" charset="0"/>
            </a:endParaRPr>
          </a:p>
          <a:p>
            <a:pPr algn="just"/>
            <a:endParaRPr lang="es-UY" dirty="0" smtClean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11" name="10 Imagen" descr="Salto Grand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394" y="3284984"/>
            <a:ext cx="2683806" cy="1785951"/>
          </a:xfrm>
          <a:prstGeom prst="rect">
            <a:avLst/>
          </a:prstGeom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6084" y="3284984"/>
            <a:ext cx="2973991" cy="17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Rectángulo"/>
          <p:cNvSpPr/>
          <p:nvPr/>
        </p:nvSpPr>
        <p:spPr>
          <a:xfrm>
            <a:off x="642910" y="5354437"/>
            <a:ext cx="140974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UY" b="1" dirty="0" smtClean="0">
                <a:solidFill>
                  <a:prstClr val="black"/>
                </a:solidFill>
                <a:cs typeface="Calibri" pitchFamily="34" charset="0"/>
              </a:rPr>
              <a:t>Generadores</a:t>
            </a:r>
          </a:p>
          <a:p>
            <a:pPr algn="ctr"/>
            <a:r>
              <a:rPr lang="es-UY" b="1" dirty="0" smtClean="0">
                <a:solidFill>
                  <a:prstClr val="black"/>
                </a:solidFill>
                <a:cs typeface="Calibri" pitchFamily="34" charset="0"/>
              </a:rPr>
              <a:t>13,8 </a:t>
            </a:r>
            <a:r>
              <a:rPr lang="es-UY" b="1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endParaRPr lang="es-UY" b="1" dirty="0">
              <a:solidFill>
                <a:prstClr val="black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643306" y="5214950"/>
            <a:ext cx="1799659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UY" b="1" dirty="0" smtClean="0">
                <a:solidFill>
                  <a:prstClr val="black"/>
                </a:solidFill>
                <a:cs typeface="Calibri" pitchFamily="34" charset="0"/>
              </a:rPr>
              <a:t>Transformadores</a:t>
            </a:r>
          </a:p>
          <a:p>
            <a:pPr algn="ctr"/>
            <a:r>
              <a:rPr lang="es-ES_tradnl" b="1" dirty="0" smtClean="0">
                <a:solidFill>
                  <a:prstClr val="black"/>
                </a:solidFill>
                <a:cs typeface="Calibri" pitchFamily="34" charset="0"/>
              </a:rPr>
              <a:t>Elevadores</a:t>
            </a:r>
            <a:endParaRPr lang="es-UY" b="1" dirty="0" smtClean="0">
              <a:solidFill>
                <a:prstClr val="black"/>
              </a:solidFill>
              <a:cs typeface="Calibri" pitchFamily="34" charset="0"/>
            </a:endParaRPr>
          </a:p>
          <a:p>
            <a:pPr algn="ctr"/>
            <a:r>
              <a:rPr lang="es-UY" b="1" dirty="0" smtClean="0">
                <a:solidFill>
                  <a:prstClr val="black"/>
                </a:solidFill>
                <a:cs typeface="Calibri" pitchFamily="34" charset="0"/>
              </a:rPr>
              <a:t>13,8 / 500 </a:t>
            </a:r>
            <a:r>
              <a:rPr lang="es-UY" b="1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endParaRPr lang="es-UY" b="1" dirty="0">
              <a:solidFill>
                <a:prstClr val="black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786578" y="5214950"/>
            <a:ext cx="200026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UY" b="1" dirty="0" smtClean="0">
                <a:solidFill>
                  <a:prstClr val="black"/>
                </a:solidFill>
                <a:cs typeface="Calibri" pitchFamily="34" charset="0"/>
              </a:rPr>
              <a:t>Sistema de Transmisión</a:t>
            </a:r>
          </a:p>
          <a:p>
            <a:pPr algn="ctr"/>
            <a:r>
              <a:rPr lang="es-UY" b="1" dirty="0" smtClean="0">
                <a:solidFill>
                  <a:prstClr val="black"/>
                </a:solidFill>
                <a:cs typeface="Calibri" pitchFamily="34" charset="0"/>
              </a:rPr>
              <a:t>500 / 150 / 132 </a:t>
            </a:r>
            <a:r>
              <a:rPr lang="es-UY" b="1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endParaRPr lang="es-UY" b="1" dirty="0" smtClean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16" name="15 Imagen" descr="Salto Grande 9.jpg"/>
          <p:cNvPicPr>
            <a:picLocks noChangeAspect="1"/>
          </p:cNvPicPr>
          <p:nvPr/>
        </p:nvPicPr>
        <p:blipFill>
          <a:blip r:embed="rId5" cstate="print"/>
          <a:srcRect l="16088"/>
          <a:stretch>
            <a:fillRect/>
          </a:stretch>
        </p:blipFill>
        <p:spPr>
          <a:xfrm>
            <a:off x="6215074" y="3284984"/>
            <a:ext cx="2857488" cy="1778348"/>
          </a:xfrm>
          <a:prstGeom prst="rect">
            <a:avLst/>
          </a:prstGeom>
        </p:spPr>
      </p:pic>
      <p:sp>
        <p:nvSpPr>
          <p:cNvPr id="17" name="16 Flecha derecha"/>
          <p:cNvSpPr/>
          <p:nvPr/>
        </p:nvSpPr>
        <p:spPr>
          <a:xfrm>
            <a:off x="2428860" y="5429264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>
              <a:solidFill>
                <a:prstClr val="white"/>
              </a:solidFill>
            </a:endParaRPr>
          </a:p>
        </p:txBody>
      </p:sp>
      <p:sp>
        <p:nvSpPr>
          <p:cNvPr id="18" name="17 Flecha derecha"/>
          <p:cNvSpPr/>
          <p:nvPr/>
        </p:nvSpPr>
        <p:spPr>
          <a:xfrm>
            <a:off x="5786446" y="5429264"/>
            <a:ext cx="78581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5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2910" y="404664"/>
            <a:ext cx="8858312" cy="571496"/>
          </a:xfrm>
        </p:spPr>
        <p:txBody>
          <a:bodyPr/>
          <a:lstStyle/>
          <a:p>
            <a:r>
              <a:rPr lang="es-AR" dirty="0" smtClean="0"/>
              <a:t>Sistema de Transmisión</a:t>
            </a:r>
            <a:endParaRPr lang="es-AR" dirty="0"/>
          </a:p>
        </p:txBody>
      </p:sp>
      <p:sp>
        <p:nvSpPr>
          <p:cNvPr id="13" name="12 Rectángulo"/>
          <p:cNvSpPr/>
          <p:nvPr/>
        </p:nvSpPr>
        <p:spPr>
          <a:xfrm>
            <a:off x="642910" y="1510857"/>
            <a:ext cx="8177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itchFamily="34" charset="0"/>
              <a:buChar char="•"/>
            </a:pPr>
            <a:r>
              <a:rPr lang="es-UY" sz="2000" dirty="0" smtClean="0">
                <a:solidFill>
                  <a:prstClr val="black"/>
                </a:solidFill>
                <a:cs typeface="Calibri" pitchFamily="34" charset="0"/>
              </a:rPr>
              <a:t>Anillo de transmisión en EAT - </a:t>
            </a:r>
            <a:r>
              <a:rPr lang="es-UY" sz="2000" dirty="0" smtClean="0">
                <a:solidFill>
                  <a:prstClr val="black"/>
                </a:solidFill>
              </a:rPr>
              <a:t>345 km de líneas de 500 </a:t>
            </a:r>
            <a:r>
              <a:rPr lang="es-UY" sz="2000" dirty="0" err="1" smtClean="0">
                <a:solidFill>
                  <a:prstClr val="black"/>
                </a:solidFill>
              </a:rPr>
              <a:t>kV</a:t>
            </a:r>
            <a:r>
              <a:rPr lang="es-UY" sz="2000" dirty="0" smtClean="0">
                <a:solidFill>
                  <a:prstClr val="black"/>
                </a:solidFill>
              </a:rPr>
              <a:t>  (Cuadrilátero)</a:t>
            </a:r>
            <a:endParaRPr lang="es-ES_tradnl" sz="2000" dirty="0" smtClean="0">
              <a:solidFill>
                <a:prstClr val="black"/>
              </a:solidFill>
              <a:cs typeface="Calibri" pitchFamily="34" charset="0"/>
            </a:endParaRPr>
          </a:p>
          <a:p>
            <a:pPr marL="180975" indent="-180975" algn="just">
              <a:buFont typeface="Arial" pitchFamily="34" charset="0"/>
              <a:buChar char="•"/>
            </a:pP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4 Estaciones Transformadoras </a:t>
            </a:r>
            <a:r>
              <a:rPr lang="es-UY" sz="2000" dirty="0" smtClean="0">
                <a:solidFill>
                  <a:prstClr val="black"/>
                </a:solidFill>
                <a:cs typeface="Calibri" pitchFamily="34" charset="0"/>
              </a:rPr>
              <a:t>interconectadas entre sí (SGA, SGU, CE y SJ)</a:t>
            </a:r>
            <a:endParaRPr lang="es-ES_tradnl" sz="2000" dirty="0" smtClean="0">
              <a:solidFill>
                <a:prstClr val="black"/>
              </a:solidFill>
              <a:cs typeface="Calibri" pitchFamily="34" charset="0"/>
            </a:endParaRPr>
          </a:p>
          <a:p>
            <a:pPr marL="180975" indent="-180975" algn="just">
              <a:buFont typeface="Arial" pitchFamily="34" charset="0"/>
              <a:buChar char="•"/>
            </a:pP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Conexión a </a:t>
            </a:r>
            <a:r>
              <a:rPr lang="es-UY" sz="2000" dirty="0" smtClean="0">
                <a:solidFill>
                  <a:prstClr val="black"/>
                </a:solidFill>
                <a:cs typeface="Calibri" pitchFamily="34" charset="0"/>
              </a:rPr>
              <a:t>las Redes Nacionales de Argentina y Uruguay</a:t>
            </a:r>
          </a:p>
        </p:txBody>
      </p:sp>
      <p:pic>
        <p:nvPicPr>
          <p:cNvPr id="14" name="Picture 2" descr="http://4.bp.blogspot.com/-u5Nk8JqIXx0/VHurkTcBAKI/AAAAAAAAF8w/d8f8kNnjNvk/s1600/Cuadril%C3%A1tero%2Bde%2BSalto%2BGran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22257"/>
            <a:ext cx="3783364" cy="3302308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711184"/>
            <a:ext cx="4175324" cy="331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961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2475" y="404664"/>
            <a:ext cx="8858312" cy="571496"/>
          </a:xfrm>
        </p:spPr>
        <p:txBody>
          <a:bodyPr/>
          <a:lstStyle/>
          <a:p>
            <a:r>
              <a:rPr lang="es-AR" dirty="0" smtClean="0"/>
              <a:t>Sistema de Transmisión</a:t>
            </a: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649034" y="1628800"/>
            <a:ext cx="8243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itchFamily="34" charset="0"/>
              <a:buChar char="•"/>
            </a:pPr>
            <a:r>
              <a:rPr lang="es-UY" sz="2000" dirty="0" smtClean="0">
                <a:solidFill>
                  <a:prstClr val="black"/>
                </a:solidFill>
                <a:cs typeface="Calibri" pitchFamily="34" charset="0"/>
              </a:rPr>
              <a:t>24 Transformadores monofásicos de 13.8/500 </a:t>
            </a:r>
            <a:r>
              <a:rPr lang="es-UY" sz="2000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r>
              <a:rPr lang="es-UY" sz="2000" dirty="0" smtClean="0">
                <a:solidFill>
                  <a:prstClr val="black"/>
                </a:solidFill>
                <a:cs typeface="Calibri" pitchFamily="34" charset="0"/>
              </a:rPr>
              <a:t>/100 MVA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ES_tradnl" sz="2000" dirty="0">
                <a:solidFill>
                  <a:prstClr val="black"/>
                </a:solidFill>
                <a:cs typeface="Calibri" pitchFamily="34" charset="0"/>
              </a:rPr>
              <a:t>2</a:t>
            </a: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 Transformadores de 500/132 </a:t>
            </a:r>
            <a:r>
              <a:rPr lang="es-ES_tradnl" sz="2000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 /150 MVA (RA)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1 Transformador </a:t>
            </a:r>
            <a:r>
              <a:rPr lang="es-ES_tradnl" sz="2000" dirty="0">
                <a:solidFill>
                  <a:prstClr val="black"/>
                </a:solidFill>
                <a:cs typeface="Calibri" pitchFamily="34" charset="0"/>
              </a:rPr>
              <a:t>de </a:t>
            </a: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500/132 </a:t>
            </a:r>
            <a:r>
              <a:rPr lang="es-ES_tradnl" sz="2000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/300 </a:t>
            </a:r>
            <a:r>
              <a:rPr lang="es-ES_tradnl" sz="2000" dirty="0">
                <a:solidFill>
                  <a:prstClr val="black"/>
                </a:solidFill>
                <a:cs typeface="Calibri" pitchFamily="34" charset="0"/>
              </a:rPr>
              <a:t>MVA (RA)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UY" sz="2000" dirty="0" smtClean="0">
                <a:solidFill>
                  <a:prstClr val="black"/>
                </a:solidFill>
                <a:cs typeface="Calibri" pitchFamily="34" charset="0"/>
              </a:rPr>
              <a:t>2 Bancos de transformadores monofásicos de </a:t>
            </a: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500/150 </a:t>
            </a:r>
            <a:r>
              <a:rPr lang="es-ES_tradnl" sz="2000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/150 MVA (ROU)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36 </a:t>
            </a:r>
            <a:r>
              <a:rPr lang="es-ES_tradnl" sz="2000" dirty="0" err="1" smtClean="0">
                <a:solidFill>
                  <a:prstClr val="black"/>
                </a:solidFill>
                <a:cs typeface="Calibri" pitchFamily="34" charset="0"/>
              </a:rPr>
              <a:t>React</a:t>
            </a:r>
            <a:r>
              <a:rPr lang="es-UY" sz="2000" dirty="0" smtClean="0">
                <a:solidFill>
                  <a:prstClr val="black"/>
                </a:solidFill>
                <a:cs typeface="Calibri" pitchFamily="34" charset="0"/>
              </a:rPr>
              <a:t>ores monofásicos de 500 </a:t>
            </a:r>
            <a:r>
              <a:rPr lang="es-UY" sz="2000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r>
              <a:rPr lang="es-UY" sz="2000" dirty="0" smtClean="0">
                <a:solidFill>
                  <a:prstClr val="black"/>
                </a:solidFill>
                <a:cs typeface="Calibri" pitchFamily="34" charset="0"/>
              </a:rPr>
              <a:t>/50 MVAR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4 </a:t>
            </a:r>
            <a:r>
              <a:rPr lang="es-ES_tradnl" sz="2000" dirty="0" err="1" smtClean="0">
                <a:solidFill>
                  <a:prstClr val="black"/>
                </a:solidFill>
                <a:cs typeface="Calibri" pitchFamily="34" charset="0"/>
              </a:rPr>
              <a:t>React</a:t>
            </a:r>
            <a:r>
              <a:rPr lang="es-UY" sz="2000" dirty="0" smtClean="0">
                <a:solidFill>
                  <a:prstClr val="black"/>
                </a:solidFill>
                <a:cs typeface="Calibri" pitchFamily="34" charset="0"/>
              </a:rPr>
              <a:t>ores trifásicos de 132 </a:t>
            </a:r>
            <a:r>
              <a:rPr lang="es-UY" sz="2000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r>
              <a:rPr lang="es-UY" sz="2000" dirty="0" smtClean="0">
                <a:solidFill>
                  <a:prstClr val="black"/>
                </a:solidFill>
                <a:cs typeface="Calibri" pitchFamily="34" charset="0"/>
              </a:rPr>
              <a:t>/25 MVAR</a:t>
            </a:r>
          </a:p>
        </p:txBody>
      </p:sp>
      <p:pic>
        <p:nvPicPr>
          <p:cNvPr id="10" name="9 Imagen" descr="20150918_094659.jpg"/>
          <p:cNvPicPr>
            <a:picLocks noChangeAspect="1"/>
          </p:cNvPicPr>
          <p:nvPr/>
        </p:nvPicPr>
        <p:blipFill>
          <a:blip r:embed="rId3" cstate="print"/>
          <a:srcRect l="14699" t="2777" r="19531" b="6944"/>
          <a:stretch>
            <a:fillRect/>
          </a:stretch>
        </p:blipFill>
        <p:spPr>
          <a:xfrm>
            <a:off x="2483768" y="3886187"/>
            <a:ext cx="3035940" cy="234407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40089"/>
            <a:ext cx="2166340" cy="294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89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9874" y="404664"/>
            <a:ext cx="8858312" cy="571496"/>
          </a:xfrm>
        </p:spPr>
        <p:txBody>
          <a:bodyPr/>
          <a:lstStyle/>
          <a:p>
            <a:r>
              <a:rPr lang="es-AR" dirty="0" smtClean="0"/>
              <a:t>Sistema de Transmisión</a:t>
            </a:r>
            <a:endParaRPr lang="es-AR" dirty="0"/>
          </a:p>
        </p:txBody>
      </p:sp>
      <p:sp>
        <p:nvSpPr>
          <p:cNvPr id="12" name="11 Rectángulo"/>
          <p:cNvSpPr/>
          <p:nvPr/>
        </p:nvSpPr>
        <p:spPr>
          <a:xfrm>
            <a:off x="642910" y="1561691"/>
            <a:ext cx="82495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itchFamily="34" charset="0"/>
              <a:buChar char="•"/>
            </a:pP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44 Interruptores de 500 </a:t>
            </a:r>
            <a:r>
              <a:rPr lang="es-ES_tradnl" sz="2000" dirty="0" err="1" smtClean="0">
                <a:solidFill>
                  <a:prstClr val="black"/>
                </a:solidFill>
                <a:cs typeface="Calibri" pitchFamily="34" charset="0"/>
              </a:rPr>
              <a:t>kV</a:t>
            </a:r>
            <a:endParaRPr lang="es-UY" sz="2000" dirty="0" smtClean="0">
              <a:solidFill>
                <a:prstClr val="black"/>
              </a:solidFill>
              <a:cs typeface="Calibri" pitchFamily="34" charset="0"/>
            </a:endParaRPr>
          </a:p>
          <a:p>
            <a:pPr marL="180975" indent="-180975" algn="just">
              <a:buFont typeface="Arial" pitchFamily="34" charset="0"/>
              <a:buChar char="•"/>
            </a:pP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288 Transformadores de Corriente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150 Transformadores de Tensión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ES_tradnl" sz="2000" dirty="0" smtClean="0">
                <a:solidFill>
                  <a:prstClr val="black"/>
                </a:solidFill>
                <a:cs typeface="Calibri" pitchFamily="34" charset="0"/>
              </a:rPr>
              <a:t>Equipamiento de maniobra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UY" sz="2000" dirty="0" smtClean="0">
                <a:solidFill>
                  <a:prstClr val="black"/>
                </a:solidFill>
              </a:rPr>
              <a:t>Sistema de Comunicaciones para medición, protección y mando a distancia </a:t>
            </a:r>
            <a:endParaRPr lang="es-ES_tradnl" sz="2000" dirty="0" smtClean="0">
              <a:solidFill>
                <a:prstClr val="black"/>
              </a:solidFill>
              <a:cs typeface="Calibri" pitchFamily="34" charset="0"/>
            </a:endParaRPr>
          </a:p>
          <a:p>
            <a:pPr marL="180975" indent="-180975" algn="just">
              <a:buFont typeface="Arial" pitchFamily="34" charset="0"/>
              <a:buChar char="•"/>
            </a:pPr>
            <a:r>
              <a:rPr lang="es-UY" sz="2000" dirty="0" smtClean="0">
                <a:solidFill>
                  <a:prstClr val="black"/>
                </a:solidFill>
              </a:rPr>
              <a:t>Sistemas de Protección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s-UY" sz="2000" dirty="0" smtClean="0">
                <a:solidFill>
                  <a:prstClr val="black"/>
                </a:solidFill>
              </a:rPr>
              <a:t>Sistema de Medición Comercial (SMEC) - registro de energía para facturación</a:t>
            </a:r>
          </a:p>
        </p:txBody>
      </p:sp>
      <p:pic>
        <p:nvPicPr>
          <p:cNvPr id="13" name="12 Imagen" descr="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588" y="4033393"/>
            <a:ext cx="2907013" cy="225954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2130413" y="3450647"/>
            <a:ext cx="2259540" cy="342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09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81475"/>
            <a:ext cx="4275137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3 Imagen" descr="Logo AGA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38113"/>
            <a:ext cx="5969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4 Imagen" descr="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15888"/>
            <a:ext cx="15922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9388" y="138113"/>
            <a:ext cx="845978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MPC </a:t>
            </a:r>
            <a:r>
              <a:rPr lang="es-E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Buoy</a:t>
            </a:r>
            <a:r>
              <a:rPr lang="es-E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– «boya» 1</a:t>
            </a:r>
            <a:r>
              <a:rPr lang="es-ES" sz="2400" b="1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era</a:t>
            </a:r>
            <a:r>
              <a:rPr lang="es-E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Experiencia Piloto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srgbClr val="FFFF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Monitoreo, Predicción y Control de Floraciones de Algas</a:t>
            </a:r>
          </a:p>
        </p:txBody>
      </p:sp>
      <p:pic>
        <p:nvPicPr>
          <p:cNvPr id="16390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4938"/>
            <a:ext cx="42576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1338263"/>
            <a:ext cx="4064000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52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6940" y="404664"/>
            <a:ext cx="8858312" cy="571496"/>
          </a:xfrm>
        </p:spPr>
        <p:txBody>
          <a:bodyPr/>
          <a:lstStyle/>
          <a:p>
            <a:r>
              <a:rPr lang="es-AR" dirty="0" smtClean="0"/>
              <a:t>Onda Portadora</a:t>
            </a:r>
            <a:endParaRPr lang="es-AR" dirty="0"/>
          </a:p>
        </p:txBody>
      </p:sp>
      <p:sp>
        <p:nvSpPr>
          <p:cNvPr id="10" name="9 Rectángulo"/>
          <p:cNvSpPr/>
          <p:nvPr/>
        </p:nvSpPr>
        <p:spPr>
          <a:xfrm>
            <a:off x="606940" y="1646514"/>
            <a:ext cx="8286808" cy="10002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AR" dirty="0" smtClean="0">
                <a:solidFill>
                  <a:prstClr val="black"/>
                </a:solidFill>
              </a:rPr>
              <a:t>Para todo lo referente a Operación – Supervisión – Protecciones – Comunicaciones:</a:t>
            </a:r>
            <a:endParaRPr lang="es-ES" dirty="0" smtClean="0">
              <a:solidFill>
                <a:prstClr val="black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es-AR" dirty="0" smtClean="0">
                <a:solidFill>
                  <a:prstClr val="black"/>
                </a:solidFill>
              </a:rPr>
              <a:t>Se emplean las propias líneas de trasmisión como medio de comunicación, mediante el sistema denominado Onda Portadora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022" y="2901687"/>
            <a:ext cx="4933602" cy="319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 descr="IMG_85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2656" y="2500290"/>
            <a:ext cx="2821783" cy="3762377"/>
          </a:xfrm>
          <a:prstGeom prst="rect">
            <a:avLst/>
          </a:prstGeom>
        </p:spPr>
      </p:pic>
      <p:sp>
        <p:nvSpPr>
          <p:cNvPr id="16" name="15 Flecha derecha"/>
          <p:cNvSpPr/>
          <p:nvPr/>
        </p:nvSpPr>
        <p:spPr>
          <a:xfrm rot="1730000">
            <a:off x="5141188" y="3490050"/>
            <a:ext cx="1222518" cy="28575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2909" y="404664"/>
            <a:ext cx="8858312" cy="571496"/>
          </a:xfrm>
        </p:spPr>
        <p:txBody>
          <a:bodyPr/>
          <a:lstStyle/>
          <a:p>
            <a:r>
              <a:rPr lang="es-AR" dirty="0" smtClean="0"/>
              <a:t>Anillo de Fibra Óptica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642910" y="1591094"/>
            <a:ext cx="7715304" cy="2339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UY" dirty="0" smtClean="0">
                <a:solidFill>
                  <a:prstClr val="black"/>
                </a:solidFill>
              </a:rPr>
              <a:t>Salto Grande planifica el cambio de tecnología de comunicaciones en sus instalaciones de transmisión a 500kV, pasando de la actual tecnología por Onda Portadora a tecnología de Fibra Óptica (FO). </a:t>
            </a:r>
          </a:p>
          <a:p>
            <a:pPr marL="182563" indent="-182563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UY" dirty="0" smtClean="0">
                <a:solidFill>
                  <a:prstClr val="black"/>
                </a:solidFill>
              </a:rPr>
              <a:t>Para ello es necesario:</a:t>
            </a:r>
          </a:p>
          <a:p>
            <a:pPr marL="714375" lvl="1" indent="-257175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es-UY" dirty="0" smtClean="0">
                <a:solidFill>
                  <a:prstClr val="black"/>
                </a:solidFill>
              </a:rPr>
              <a:t>instalación de cable de FO a lo largo de sus líneas y subestaciones</a:t>
            </a:r>
          </a:p>
          <a:p>
            <a:pPr marL="714375" lvl="1" indent="-257175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es-UY" dirty="0" smtClean="0">
                <a:solidFill>
                  <a:prstClr val="black"/>
                </a:solidFill>
              </a:rPr>
              <a:t>adaptación de sus sistemas de comunicación a esta nueva tecnología</a:t>
            </a:r>
          </a:p>
          <a:p>
            <a:pPr marL="182563" indent="-182563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UY" dirty="0" smtClean="0">
                <a:solidFill>
                  <a:prstClr val="black"/>
                </a:solidFill>
              </a:rPr>
              <a:t>Estudio de alternativas de las diferentes opciones disponibles.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012316"/>
            <a:ext cx="2391541" cy="98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642910" y="3968032"/>
            <a:ext cx="4214842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1400" dirty="0" smtClean="0">
                <a:solidFill>
                  <a:prstClr val="black"/>
                </a:solidFill>
              </a:rPr>
              <a:t>Equipo de Trabajo:</a:t>
            </a:r>
          </a:p>
          <a:p>
            <a:pPr marL="444500" indent="-261938">
              <a:spcAft>
                <a:spcPts val="600"/>
              </a:spcAft>
              <a:buFont typeface="Wingdings" pitchFamily="2" charset="2"/>
              <a:buChar char="v"/>
            </a:pPr>
            <a:r>
              <a:rPr lang="es-ES_tradnl" sz="1400" dirty="0" smtClean="0">
                <a:solidFill>
                  <a:prstClr val="black"/>
                </a:solidFill>
              </a:rPr>
              <a:t>Gerente de Transmisión</a:t>
            </a:r>
          </a:p>
          <a:p>
            <a:pPr marL="444500" indent="-261938">
              <a:spcAft>
                <a:spcPts val="600"/>
              </a:spcAft>
              <a:buFont typeface="Wingdings" pitchFamily="2" charset="2"/>
              <a:buChar char="v"/>
            </a:pPr>
            <a:r>
              <a:rPr lang="es-ES_tradnl" sz="1400" dirty="0" smtClean="0">
                <a:solidFill>
                  <a:prstClr val="black"/>
                </a:solidFill>
              </a:rPr>
              <a:t>Área Líneas</a:t>
            </a:r>
          </a:p>
          <a:p>
            <a:pPr marL="444500" indent="-261938">
              <a:spcAft>
                <a:spcPts val="600"/>
              </a:spcAft>
              <a:buFont typeface="Wingdings" pitchFamily="2" charset="2"/>
              <a:buChar char="v"/>
            </a:pPr>
            <a:r>
              <a:rPr lang="es-ES_tradnl" sz="1400" dirty="0" smtClean="0">
                <a:solidFill>
                  <a:prstClr val="black"/>
                </a:solidFill>
              </a:rPr>
              <a:t>Área Subestaciones</a:t>
            </a:r>
          </a:p>
          <a:p>
            <a:pPr marL="444500" indent="-261938">
              <a:spcAft>
                <a:spcPts val="600"/>
              </a:spcAft>
              <a:buFont typeface="Wingdings" pitchFamily="2" charset="2"/>
              <a:buChar char="v"/>
            </a:pPr>
            <a:r>
              <a:rPr lang="es-ES_tradnl" sz="1400" dirty="0" smtClean="0">
                <a:solidFill>
                  <a:prstClr val="black"/>
                </a:solidFill>
              </a:rPr>
              <a:t>Área Protecciones</a:t>
            </a:r>
          </a:p>
          <a:p>
            <a:pPr marL="444500" indent="-261938">
              <a:spcAft>
                <a:spcPts val="600"/>
              </a:spcAft>
              <a:buFont typeface="Wingdings" pitchFamily="2" charset="2"/>
              <a:buChar char="v"/>
            </a:pPr>
            <a:r>
              <a:rPr lang="es-ES_tradnl" sz="1400" dirty="0" smtClean="0">
                <a:solidFill>
                  <a:prstClr val="black"/>
                </a:solidFill>
              </a:rPr>
              <a:t>Área Desarrollo (Sistema Supervisor)</a:t>
            </a:r>
          </a:p>
          <a:p>
            <a:pPr marL="444500" indent="-261938">
              <a:spcAft>
                <a:spcPts val="600"/>
              </a:spcAft>
              <a:buFont typeface="Wingdings" pitchFamily="2" charset="2"/>
              <a:buChar char="v"/>
            </a:pPr>
            <a:r>
              <a:rPr lang="es-ES_tradnl" sz="1400" dirty="0" smtClean="0">
                <a:solidFill>
                  <a:prstClr val="black"/>
                </a:solidFill>
              </a:rPr>
              <a:t>Área Informática y Comunicaciones</a:t>
            </a:r>
            <a:endParaRPr lang="es-UY" sz="1400" dirty="0">
              <a:solidFill>
                <a:prstClr val="black"/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 rot="10800000">
            <a:off x="4500562" y="4291386"/>
            <a:ext cx="1143008" cy="42862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>
              <a:solidFill>
                <a:prstClr val="white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643570" y="5285719"/>
            <a:ext cx="31432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prstClr val="black"/>
                </a:solidFill>
              </a:rPr>
              <a:t>Experiencia de otras empresas: UTE, TRANSENER</a:t>
            </a:r>
            <a:endParaRPr lang="es-UY" dirty="0">
              <a:solidFill>
                <a:prstClr val="black"/>
              </a:solidFill>
            </a:endParaRPr>
          </a:p>
        </p:txBody>
      </p:sp>
      <p:sp>
        <p:nvSpPr>
          <p:cNvPr id="13" name="12 Flecha derecha"/>
          <p:cNvSpPr/>
          <p:nvPr/>
        </p:nvSpPr>
        <p:spPr>
          <a:xfrm rot="10800000">
            <a:off x="4500562" y="5394570"/>
            <a:ext cx="1143008" cy="42862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8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19718" y="404664"/>
            <a:ext cx="8858312" cy="571496"/>
          </a:xfrm>
        </p:spPr>
        <p:txBody>
          <a:bodyPr/>
          <a:lstStyle/>
          <a:p>
            <a:r>
              <a:rPr lang="es-AR" dirty="0" smtClean="0"/>
              <a:t>Requisitos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642910" y="1628800"/>
            <a:ext cx="7715304" cy="43858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9875" indent="-269875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es-AR" sz="1600" dirty="0" smtClean="0">
                <a:solidFill>
                  <a:prstClr val="black"/>
                </a:solidFill>
              </a:rPr>
              <a:t>Cubrir todas las necesidades de servicios operativos actuales:  </a:t>
            </a:r>
            <a:r>
              <a:rPr lang="es-AR" sz="1600" b="1" dirty="0" smtClean="0">
                <a:solidFill>
                  <a:prstClr val="black"/>
                </a:solidFill>
              </a:rPr>
              <a:t>Operación – Supervisión – Protecciones –  Comunicaciones</a:t>
            </a:r>
          </a:p>
          <a:p>
            <a:pPr marL="269875" indent="-269875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es-AR" sz="1600" dirty="0" smtClean="0">
                <a:solidFill>
                  <a:prstClr val="black"/>
                </a:solidFill>
              </a:rPr>
              <a:t>Posibilidades a futuro: Automatización, Telefonía IP, Vigilancia, Video Conferencias, Internet, </a:t>
            </a:r>
            <a:r>
              <a:rPr lang="es-AR" sz="1600" dirty="0" err="1" smtClean="0">
                <a:solidFill>
                  <a:prstClr val="black"/>
                </a:solidFill>
              </a:rPr>
              <a:t>etc</a:t>
            </a:r>
            <a:r>
              <a:rPr lang="es-AR" sz="1600" dirty="0" smtClean="0">
                <a:solidFill>
                  <a:prstClr val="black"/>
                </a:solidFill>
              </a:rPr>
              <a:t>, etc.</a:t>
            </a:r>
            <a:endParaRPr lang="es-UY" sz="1600" dirty="0" smtClean="0">
              <a:solidFill>
                <a:prstClr val="black"/>
              </a:solidFill>
            </a:endParaRPr>
          </a:p>
          <a:p>
            <a:pPr marL="269875" indent="-269875" algn="just">
              <a:spcAft>
                <a:spcPts val="600"/>
              </a:spcAft>
              <a:buFont typeface="Wingdings" pitchFamily="2" charset="2"/>
              <a:buChar char="v"/>
            </a:pPr>
            <a:r>
              <a:rPr lang="es-UY" sz="1600" dirty="0" smtClean="0">
                <a:solidFill>
                  <a:prstClr val="black"/>
                </a:solidFill>
              </a:rPr>
              <a:t>Definir el tipo de fibra óptica más adecuada</a:t>
            </a:r>
          </a:p>
          <a:p>
            <a:pPr marL="727075" lvl="1" indent="-269875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ES_tradnl" sz="1600" dirty="0" smtClean="0">
                <a:solidFill>
                  <a:prstClr val="black"/>
                </a:solidFill>
              </a:rPr>
              <a:t>Posibilidad de instalación con línea energizada (TCT)</a:t>
            </a:r>
            <a:endParaRPr lang="es-UY" sz="1600" dirty="0" smtClean="0">
              <a:solidFill>
                <a:prstClr val="black"/>
              </a:solidFill>
            </a:endParaRPr>
          </a:p>
          <a:p>
            <a:pPr marL="727075" lvl="1" indent="-269875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UY" sz="1600" dirty="0" smtClean="0">
                <a:solidFill>
                  <a:prstClr val="black"/>
                </a:solidFill>
              </a:rPr>
              <a:t>Capacidad para soportar descargas atmosféricas</a:t>
            </a:r>
          </a:p>
          <a:p>
            <a:pPr marL="727075" lvl="1" indent="-269875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UY" sz="1600" dirty="0" smtClean="0">
                <a:solidFill>
                  <a:prstClr val="black"/>
                </a:solidFill>
              </a:rPr>
              <a:t>Prever futuro incremento en la necesidad del ancho de banda</a:t>
            </a:r>
          </a:p>
          <a:p>
            <a:pPr marL="727075" lvl="1" indent="-269875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UY" sz="1600" dirty="0" smtClean="0">
                <a:solidFill>
                  <a:prstClr val="black"/>
                </a:solidFill>
              </a:rPr>
              <a:t>Evaluar modelos de fabricantes diferentes, líderes a nivel mundial</a:t>
            </a:r>
          </a:p>
          <a:p>
            <a:pPr marL="727075" lvl="1" indent="-269875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ES_tradnl" sz="1600" dirty="0" smtClean="0">
                <a:solidFill>
                  <a:prstClr val="black"/>
                </a:solidFill>
              </a:rPr>
              <a:t>Evaluar resistencia mecánica de los cables</a:t>
            </a:r>
            <a:endParaRPr lang="es-UY" sz="1600" dirty="0" smtClean="0">
              <a:solidFill>
                <a:prstClr val="black"/>
              </a:solidFill>
            </a:endParaRPr>
          </a:p>
          <a:p>
            <a:pPr marL="727075" lvl="1" indent="-269875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ES_tradnl" sz="1600" dirty="0" smtClean="0">
                <a:solidFill>
                  <a:prstClr val="black"/>
                </a:solidFill>
              </a:rPr>
              <a:t>Evaluar resistencia mecánica de las estructuras</a:t>
            </a:r>
          </a:p>
          <a:p>
            <a:pPr marL="727075" lvl="1" indent="-269875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ES_tradnl" sz="1600" dirty="0" smtClean="0">
                <a:solidFill>
                  <a:prstClr val="black"/>
                </a:solidFill>
              </a:rPr>
              <a:t>Determinar factibilidad, costos de provisión e instalación</a:t>
            </a:r>
          </a:p>
          <a:p>
            <a:pPr marL="727075" lvl="1" indent="-269875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ES_tradnl" sz="1600" dirty="0" smtClean="0">
                <a:solidFill>
                  <a:prstClr val="black"/>
                </a:solidFill>
              </a:rPr>
              <a:t>Estimar tiempos de montaje</a:t>
            </a:r>
          </a:p>
          <a:p>
            <a:pPr marL="727075" lvl="1" indent="-269875" algn="just">
              <a:spcAft>
                <a:spcPts val="600"/>
              </a:spcAft>
              <a:buFont typeface="Courier New" pitchFamily="49" charset="0"/>
              <a:buChar char="o"/>
            </a:pPr>
            <a:r>
              <a:rPr lang="es-ES_tradnl" sz="1600" dirty="0" err="1" smtClean="0">
                <a:solidFill>
                  <a:prstClr val="black"/>
                </a:solidFill>
              </a:rPr>
              <a:t>Etc</a:t>
            </a:r>
            <a:r>
              <a:rPr lang="es-ES_tradnl" sz="1600" dirty="0" smtClean="0">
                <a:solidFill>
                  <a:prstClr val="black"/>
                </a:solidFill>
              </a:rPr>
              <a:t>, etc.</a:t>
            </a:r>
            <a:endParaRPr lang="es-UY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72869" y="404664"/>
            <a:ext cx="8858312" cy="571496"/>
          </a:xfrm>
        </p:spPr>
        <p:txBody>
          <a:bodyPr/>
          <a:lstStyle/>
          <a:p>
            <a:r>
              <a:rPr lang="es-UY" dirty="0" smtClean="0"/>
              <a:t>Soluciones Técnicas Evaluadas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611560" y="1593211"/>
            <a:ext cx="5786478" cy="26930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s-UY" dirty="0" smtClean="0">
                <a:solidFill>
                  <a:prstClr val="black"/>
                </a:solidFill>
              </a:rPr>
              <a:t>Utilizando la estructura de las Líneas de Transmisión:</a:t>
            </a:r>
          </a:p>
          <a:p>
            <a:pPr marL="627063" lvl="1" indent="-269875">
              <a:spcAft>
                <a:spcPts val="600"/>
              </a:spcAft>
              <a:buFont typeface="+mj-lt"/>
              <a:buAutoNum type="arabicPeriod"/>
            </a:pPr>
            <a:r>
              <a:rPr lang="es-UY" dirty="0" smtClean="0">
                <a:solidFill>
                  <a:prstClr val="black"/>
                </a:solidFill>
              </a:rPr>
              <a:t>Sustitución de cable de guardia existente por cable OPGW.</a:t>
            </a:r>
          </a:p>
          <a:p>
            <a:pPr marL="627063" lvl="1" indent="-269875">
              <a:spcAft>
                <a:spcPts val="600"/>
              </a:spcAft>
              <a:buFont typeface="+mj-lt"/>
              <a:buAutoNum type="arabicPeriod"/>
            </a:pPr>
            <a:r>
              <a:rPr lang="es-UY" dirty="0" smtClean="0">
                <a:solidFill>
                  <a:prstClr val="black"/>
                </a:solidFill>
              </a:rPr>
              <a:t>Instalación de nuevo cable adosado a cable de guardia.</a:t>
            </a:r>
          </a:p>
          <a:p>
            <a:pPr marL="627063" lvl="1" indent="-269875">
              <a:spcAft>
                <a:spcPts val="600"/>
              </a:spcAft>
              <a:buFont typeface="+mj-lt"/>
              <a:buAutoNum type="arabicPeriod"/>
            </a:pPr>
            <a:r>
              <a:rPr lang="es-UY" dirty="0" smtClean="0">
                <a:solidFill>
                  <a:prstClr val="black"/>
                </a:solidFill>
              </a:rPr>
              <a:t>Instalación de nuevo cable dieléctrico ADSS.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s-UY" dirty="0" smtClean="0">
                <a:solidFill>
                  <a:prstClr val="black"/>
                </a:solidFill>
              </a:rPr>
              <a:t>Utilizando la traza de las Líneas de Transmisión:</a:t>
            </a:r>
          </a:p>
          <a:p>
            <a:pPr marL="700088" lvl="1" indent="-342900">
              <a:spcAft>
                <a:spcPts val="600"/>
              </a:spcAft>
              <a:buFont typeface="+mj-lt"/>
              <a:buAutoNum type="arabicPeriod" startAt="4"/>
            </a:pPr>
            <a:r>
              <a:rPr lang="es-UY" dirty="0" smtClean="0">
                <a:solidFill>
                  <a:prstClr val="black"/>
                </a:solidFill>
              </a:rPr>
              <a:t>Instalación de cable subterráneo.</a:t>
            </a:r>
          </a:p>
        </p:txBody>
      </p:sp>
      <p:pic>
        <p:nvPicPr>
          <p:cNvPr id="10" name="9 Imagen" descr="Salto Grande 9.jpg"/>
          <p:cNvPicPr>
            <a:picLocks noChangeAspect="1"/>
          </p:cNvPicPr>
          <p:nvPr/>
        </p:nvPicPr>
        <p:blipFill>
          <a:blip r:embed="rId3" cstate="print"/>
          <a:srcRect l="18186" t="4017" r="50347" b="15641"/>
          <a:stretch>
            <a:fillRect/>
          </a:stretch>
        </p:blipFill>
        <p:spPr>
          <a:xfrm>
            <a:off x="6660232" y="2214554"/>
            <a:ext cx="2303876" cy="3071834"/>
          </a:xfrm>
          <a:prstGeom prst="rect">
            <a:avLst/>
          </a:prstGeom>
        </p:spPr>
      </p:pic>
      <p:pic>
        <p:nvPicPr>
          <p:cNvPr id="11" name="10 Imagen" descr="20141127_144921.jpg"/>
          <p:cNvPicPr>
            <a:picLocks noChangeAspect="1"/>
          </p:cNvPicPr>
          <p:nvPr/>
        </p:nvPicPr>
        <p:blipFill>
          <a:blip r:embed="rId4" cstate="print"/>
          <a:srcRect l="32405" t="11111" r="33333" b="51352"/>
          <a:stretch>
            <a:fillRect/>
          </a:stretch>
        </p:blipFill>
        <p:spPr>
          <a:xfrm>
            <a:off x="2269777" y="4653136"/>
            <a:ext cx="3437933" cy="2118670"/>
          </a:xfrm>
          <a:prstGeom prst="rect">
            <a:avLst/>
          </a:prstGeom>
        </p:spPr>
      </p:pic>
      <p:sp>
        <p:nvSpPr>
          <p:cNvPr id="12" name="11 Flecha derecha"/>
          <p:cNvSpPr/>
          <p:nvPr/>
        </p:nvSpPr>
        <p:spPr>
          <a:xfrm>
            <a:off x="5822204" y="2996043"/>
            <a:ext cx="1151667" cy="35804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>
              <a:solidFill>
                <a:prstClr val="white"/>
              </a:solidFill>
            </a:endParaRPr>
          </a:p>
        </p:txBody>
      </p:sp>
      <p:sp>
        <p:nvSpPr>
          <p:cNvPr id="13" name="12 Flecha derecha"/>
          <p:cNvSpPr/>
          <p:nvPr/>
        </p:nvSpPr>
        <p:spPr>
          <a:xfrm rot="5400000">
            <a:off x="4650300" y="4328797"/>
            <a:ext cx="932168" cy="428718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8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858312" cy="571496"/>
          </a:xfrm>
        </p:spPr>
        <p:txBody>
          <a:bodyPr/>
          <a:lstStyle/>
          <a:p>
            <a:r>
              <a:rPr lang="es-ES" dirty="0" smtClean="0"/>
              <a:t>Cable OPGW</a:t>
            </a:r>
            <a:endParaRPr lang="es-AR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321014" y="1569174"/>
            <a:ext cx="8357301" cy="45720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s-ES" sz="1600" b="1" dirty="0" smtClean="0">
                <a:solidFill>
                  <a:prstClr val="black"/>
                </a:solidFill>
              </a:rPr>
              <a:t>COMPOSICIÓN:</a:t>
            </a:r>
          </a:p>
          <a:p>
            <a:pPr>
              <a:buFont typeface="Arial" pitchFamily="34" charset="0"/>
              <a:buNone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Varios materiales metálicos concéntricos que alojan en su interior las fibras ópticas.</a:t>
            </a:r>
          </a:p>
          <a:p>
            <a:pPr>
              <a:buFont typeface="Arial" pitchFamily="34" charset="0"/>
              <a:buNone/>
              <a:defRPr/>
            </a:pPr>
            <a:endParaRPr lang="es-ES" sz="16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None/>
              <a:defRPr/>
            </a:pPr>
            <a:r>
              <a:rPr lang="es-ES" sz="1600" b="1" dirty="0" smtClean="0">
                <a:solidFill>
                  <a:prstClr val="black"/>
                </a:solidFill>
              </a:rPr>
              <a:t>INSTALACIÓN: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En reemplazo del cable de guarda existente.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Esta técnica es la que se adoptaría en el caso de una línea eléctrica nueva.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Factible de instalar con TCT</a:t>
            </a:r>
          </a:p>
          <a:p>
            <a:pPr>
              <a:buFont typeface="Arial" pitchFamily="34" charset="0"/>
              <a:buNone/>
              <a:defRPr/>
            </a:pPr>
            <a:endParaRPr lang="es-ES" sz="16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None/>
              <a:defRPr/>
            </a:pPr>
            <a:r>
              <a:rPr lang="es-ES" sz="1600" b="1" dirty="0" smtClean="0">
                <a:solidFill>
                  <a:prstClr val="black"/>
                </a:solidFill>
              </a:rPr>
              <a:t>VENTAJAS: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Funciones de un cable de tierra convencional (descargas atmosféricas  y cortocircuitos)  y  transmisión  de  señales de comunicación.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Elevada protección de la fibra, buen equilibrio entre sus características eléctricas y mecánicas y diseño altamente confiable.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Es la mejor solución desde el punto de vista técnico.</a:t>
            </a:r>
          </a:p>
          <a:p>
            <a:pPr>
              <a:buFont typeface="Arial" pitchFamily="34" charset="0"/>
              <a:buNone/>
              <a:defRPr/>
            </a:pPr>
            <a:endParaRPr lang="es-ES" sz="16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None/>
              <a:defRPr/>
            </a:pPr>
            <a:r>
              <a:rPr lang="es-ES" sz="1600" b="1" dirty="0" smtClean="0">
                <a:solidFill>
                  <a:prstClr val="black"/>
                </a:solidFill>
              </a:rPr>
              <a:t>DESVENTAJAS: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Debe analizarse el efecto sobre las torres  (esfuerzos mecánicos). Puede requerir el refuerzo.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Normalmente requiere la instalación de amortiguadores para evitar las vibraciones </a:t>
            </a:r>
            <a:endParaRPr lang="es-ES" sz="16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28956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89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13799" y="353457"/>
            <a:ext cx="8858312" cy="571496"/>
          </a:xfrm>
        </p:spPr>
        <p:txBody>
          <a:bodyPr/>
          <a:lstStyle/>
          <a:p>
            <a:r>
              <a:rPr lang="es-ES" dirty="0" smtClean="0"/>
              <a:t>Cable Adosado</a:t>
            </a:r>
            <a:endParaRPr lang="es-AR" dirty="0"/>
          </a:p>
        </p:txBody>
      </p:sp>
      <p:grpSp>
        <p:nvGrpSpPr>
          <p:cNvPr id="12" name="11 Grupo"/>
          <p:cNvGrpSpPr/>
          <p:nvPr/>
        </p:nvGrpSpPr>
        <p:grpSpPr>
          <a:xfrm>
            <a:off x="683568" y="75261"/>
            <a:ext cx="8352928" cy="6234059"/>
            <a:chOff x="200052" y="-464614"/>
            <a:chExt cx="8993950" cy="6764529"/>
          </a:xfrm>
        </p:grpSpPr>
        <p:sp>
          <p:nvSpPr>
            <p:cNvPr id="5" name="2 Marcador de contenido"/>
            <p:cNvSpPr txBox="1">
              <a:spLocks/>
            </p:cNvSpPr>
            <p:nvPr/>
          </p:nvSpPr>
          <p:spPr>
            <a:xfrm>
              <a:off x="200052" y="1142984"/>
              <a:ext cx="8993950" cy="51569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noAutofit/>
            </a:bodyPr>
            <a:lstStyle/>
            <a:p>
              <a:pPr>
                <a:buFont typeface="Arial" pitchFamily="34" charset="0"/>
                <a:buNone/>
                <a:defRPr/>
              </a:pPr>
              <a:r>
                <a:rPr lang="es-ES" sz="1500" b="1" dirty="0" smtClean="0">
                  <a:solidFill>
                    <a:prstClr val="black"/>
                  </a:solidFill>
                </a:rPr>
                <a:t>COMPOSICIÓN:</a:t>
              </a:r>
            </a:p>
            <a:p>
              <a:pPr>
                <a:buFont typeface="Arial" pitchFamily="34" charset="0"/>
                <a:buNone/>
                <a:defRPr/>
              </a:pPr>
              <a:r>
                <a:rPr lang="es-ES" sz="1500" dirty="0" smtClean="0">
                  <a:solidFill>
                    <a:prstClr val="black"/>
                  </a:solidFill>
                </a:rPr>
                <a:t>Cable óptico totalmente dieléctrico. No posee un elemento de tracción propio para su soporte, depende totalmente de la resistencia del cable metálico al que va adosado (conductor o hilo de guardia).</a:t>
              </a:r>
            </a:p>
            <a:p>
              <a:pPr>
                <a:buFont typeface="Arial" pitchFamily="34" charset="0"/>
                <a:buNone/>
                <a:defRPr/>
              </a:pPr>
              <a:endParaRPr lang="es-ES" sz="15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None/>
                <a:defRPr/>
              </a:pPr>
              <a:r>
                <a:rPr lang="es-ES" sz="1500" b="1" dirty="0" smtClean="0">
                  <a:solidFill>
                    <a:prstClr val="black"/>
                  </a:solidFill>
                </a:rPr>
                <a:t>INSTALACIÓN: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500" dirty="0" smtClean="0">
                  <a:solidFill>
                    <a:prstClr val="black"/>
                  </a:solidFill>
                </a:rPr>
                <a:t>Devanado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500" dirty="0" smtClean="0">
                  <a:solidFill>
                    <a:prstClr val="black"/>
                  </a:solidFill>
                </a:rPr>
                <a:t>Engrapado</a:t>
              </a:r>
            </a:p>
            <a:p>
              <a:pPr>
                <a:buFont typeface="Arial" pitchFamily="34" charset="0"/>
                <a:buNone/>
                <a:defRPr/>
              </a:pPr>
              <a:endParaRPr lang="es-ES" sz="15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None/>
                <a:defRPr/>
              </a:pPr>
              <a:r>
                <a:rPr lang="es-ES" sz="1500" b="1" dirty="0" smtClean="0">
                  <a:solidFill>
                    <a:prstClr val="black"/>
                  </a:solidFill>
                </a:rPr>
                <a:t>VENTAJAS: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500" dirty="0" smtClean="0">
                  <a:solidFill>
                    <a:prstClr val="black"/>
                  </a:solidFill>
                </a:rPr>
                <a:t>Costo más bajo del cable debido a su construcción más simple.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500" dirty="0" smtClean="0">
                  <a:solidFill>
                    <a:prstClr val="black"/>
                  </a:solidFill>
                </a:rPr>
                <a:t>Facilidad, rapidez y bajo costo de instalación. (sin certeza si podría instalarse con TCT)</a:t>
              </a:r>
            </a:p>
            <a:p>
              <a:pPr>
                <a:buFont typeface="Arial" pitchFamily="34" charset="0"/>
                <a:buNone/>
                <a:defRPr/>
              </a:pPr>
              <a:endParaRPr lang="es-ES" sz="15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None/>
                <a:defRPr/>
              </a:pPr>
              <a:r>
                <a:rPr lang="es-ES" sz="1500" b="1" dirty="0" smtClean="0">
                  <a:solidFill>
                    <a:prstClr val="black"/>
                  </a:solidFill>
                </a:rPr>
                <a:t>DESVENTAJAS: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500" dirty="0" smtClean="0">
                  <a:solidFill>
                    <a:prstClr val="black"/>
                  </a:solidFill>
                </a:rPr>
                <a:t>Requiere la presencia de un cable soporte para tenderse.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500" dirty="0" smtClean="0">
                  <a:solidFill>
                    <a:prstClr val="black"/>
                  </a:solidFill>
                </a:rPr>
                <a:t>Protección mecánica baja (accidentes, sabotaje, impactos de cazadores, etc.)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500" dirty="0" smtClean="0">
                  <a:solidFill>
                    <a:prstClr val="black"/>
                  </a:solidFill>
                </a:rPr>
                <a:t>Sin protección frente al rayo. 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500" dirty="0" smtClean="0">
                  <a:solidFill>
                    <a:prstClr val="black"/>
                  </a:solidFill>
                </a:rPr>
                <a:t>Mal comportamiento ante las vibraciones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500" dirty="0" smtClean="0">
                  <a:solidFill>
                    <a:prstClr val="black"/>
                  </a:solidFill>
                </a:rPr>
                <a:t>Debe analizarse el efecto sobre las torres y conductores  (esfuerzos mecánicos) . Puede requerir el refuerzo.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69742" y="-1621320"/>
              <a:ext cx="1223863" cy="3537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60" y="2228754"/>
              <a:ext cx="1584176" cy="1200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786314" y="2243070"/>
              <a:ext cx="1800200" cy="11859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18229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83297" y="353566"/>
            <a:ext cx="8858312" cy="571496"/>
          </a:xfrm>
        </p:spPr>
        <p:txBody>
          <a:bodyPr/>
          <a:lstStyle/>
          <a:p>
            <a:r>
              <a:rPr lang="es-ES" dirty="0" smtClean="0"/>
              <a:t>Cable ADSS</a:t>
            </a:r>
            <a:endParaRPr lang="es-AR" dirty="0"/>
          </a:p>
        </p:txBody>
      </p:sp>
      <p:grpSp>
        <p:nvGrpSpPr>
          <p:cNvPr id="7" name="6 Grupo"/>
          <p:cNvGrpSpPr/>
          <p:nvPr/>
        </p:nvGrpSpPr>
        <p:grpSpPr>
          <a:xfrm>
            <a:off x="611560" y="111831"/>
            <a:ext cx="8280920" cy="6125481"/>
            <a:chOff x="467544" y="-516296"/>
            <a:chExt cx="8280920" cy="6071215"/>
          </a:xfrm>
        </p:grpSpPr>
        <p:sp>
          <p:nvSpPr>
            <p:cNvPr id="5" name="2 Marcador de contenido"/>
            <p:cNvSpPr txBox="1">
              <a:spLocks/>
            </p:cNvSpPr>
            <p:nvPr/>
          </p:nvSpPr>
          <p:spPr>
            <a:xfrm>
              <a:off x="467544" y="915864"/>
              <a:ext cx="8280920" cy="463905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noAutofit/>
            </a:bodyPr>
            <a:lstStyle/>
            <a:p>
              <a:pPr>
                <a:buFont typeface="Arial" pitchFamily="34" charset="0"/>
                <a:buNone/>
                <a:defRPr/>
              </a:pPr>
              <a:r>
                <a:rPr lang="es-ES" sz="1400" b="1" dirty="0" smtClean="0">
                  <a:solidFill>
                    <a:prstClr val="black"/>
                  </a:solidFill>
                </a:rPr>
                <a:t>COMPOSICIÓN:</a:t>
              </a:r>
            </a:p>
            <a:p>
              <a:pPr>
                <a:buFont typeface="Arial" pitchFamily="34" charset="0"/>
                <a:buNone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Cable óptico auto-soportado totalmente dieléctrico. Compuesto por un refuerzo no metálico instalado interiormente y protegido por una cubierta de plástico</a:t>
              </a:r>
            </a:p>
            <a:p>
              <a:pPr>
                <a:buFont typeface="Arial" pitchFamily="34" charset="0"/>
                <a:buNone/>
                <a:defRPr/>
              </a:pPr>
              <a:endParaRPr lang="es-ES" sz="14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None/>
                <a:defRPr/>
              </a:pPr>
              <a:r>
                <a:rPr lang="es-ES" sz="1400" b="1" dirty="0" smtClean="0">
                  <a:solidFill>
                    <a:prstClr val="black"/>
                  </a:solidFill>
                </a:rPr>
                <a:t>INSTALACIÓN:</a:t>
              </a:r>
            </a:p>
            <a:p>
              <a:pPr>
                <a:buFont typeface="Arial" pitchFamily="34" charset="0"/>
                <a:buNone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Se pueden instalar  por debajo o por encima de las fases, dependiendo del campo eléctrico que se produzca alrededor de los conductores.</a:t>
              </a:r>
            </a:p>
            <a:p>
              <a:pPr>
                <a:buFont typeface="Arial" pitchFamily="34" charset="0"/>
                <a:buNone/>
                <a:defRPr/>
              </a:pPr>
              <a:endParaRPr lang="es-ES" sz="14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None/>
                <a:defRPr/>
              </a:pPr>
              <a:r>
                <a:rPr lang="es-ES" sz="1400" b="1" dirty="0" smtClean="0">
                  <a:solidFill>
                    <a:prstClr val="black"/>
                  </a:solidFill>
                </a:rPr>
                <a:t>VENTAJAS: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No necesita de otro cable soporte para tenderse, 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Facilidad de tendido en los casos donde el cable se instale en la parte baja de la torre (en tensión).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La flecha del cable apenas varía con los cambios de temperatura.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Pueden instalarse en líneas donde no exista cable de guardia.</a:t>
              </a:r>
            </a:p>
            <a:p>
              <a:pPr>
                <a:buFont typeface="Arial" pitchFamily="34" charset="0"/>
                <a:buNone/>
                <a:defRPr/>
              </a:pPr>
              <a:endParaRPr lang="es-ES" sz="14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None/>
                <a:defRPr/>
              </a:pPr>
              <a:r>
                <a:rPr lang="es-ES" sz="1400" b="1" dirty="0" smtClean="0">
                  <a:solidFill>
                    <a:prstClr val="black"/>
                  </a:solidFill>
                </a:rPr>
                <a:t>DESVENTAJAS: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Deformación excesiva del cable en presencia de cargas de viento y hielo. 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Pueden romperse por efecto tracking en presencia de campos eléctricos muy elevados y condiciones ambientales adversas 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Protección mecánica media (accidentes, sabotaje, terrorismo, impactos de  cazadores, etc.).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Requiere herrajes adaptadas a las estructuras existentes.  Puede requerirse la instalación de anti-vibradores.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Debe analizarse el efecto sobre las torres  (esfuerzos mecánicos). Puede requerir el refuerzo.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-516296"/>
              <a:ext cx="3083254" cy="99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39552" y="434347"/>
            <a:ext cx="8858312" cy="571496"/>
          </a:xfrm>
        </p:spPr>
        <p:txBody>
          <a:bodyPr/>
          <a:lstStyle/>
          <a:p>
            <a:r>
              <a:rPr lang="es-ES" dirty="0" smtClean="0"/>
              <a:t>Cable Subterráneo</a:t>
            </a:r>
            <a:endParaRPr lang="es-AR" dirty="0"/>
          </a:p>
        </p:txBody>
      </p:sp>
      <p:grpSp>
        <p:nvGrpSpPr>
          <p:cNvPr id="7" name="6 Grupo"/>
          <p:cNvGrpSpPr/>
          <p:nvPr/>
        </p:nvGrpSpPr>
        <p:grpSpPr>
          <a:xfrm>
            <a:off x="601216" y="324050"/>
            <a:ext cx="8229600" cy="5913262"/>
            <a:chOff x="601216" y="324050"/>
            <a:chExt cx="8229600" cy="5913262"/>
          </a:xfrm>
        </p:grpSpPr>
        <p:sp>
          <p:nvSpPr>
            <p:cNvPr id="5" name="2 Marcador de contenido"/>
            <p:cNvSpPr txBox="1">
              <a:spLocks/>
            </p:cNvSpPr>
            <p:nvPr/>
          </p:nvSpPr>
          <p:spPr>
            <a:xfrm>
              <a:off x="601216" y="1628800"/>
              <a:ext cx="8229600" cy="46085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noAutofit/>
            </a:bodyPr>
            <a:lstStyle/>
            <a:p>
              <a:pPr>
                <a:buFont typeface="Arial" pitchFamily="34" charset="0"/>
                <a:buNone/>
                <a:defRPr/>
              </a:pPr>
              <a:r>
                <a:rPr lang="es-ES" sz="1400" b="1" dirty="0" smtClean="0">
                  <a:solidFill>
                    <a:prstClr val="black"/>
                  </a:solidFill>
                </a:rPr>
                <a:t>COMPOSICIÓN:</a:t>
              </a:r>
            </a:p>
            <a:p>
              <a:pPr>
                <a:buFont typeface="Arial" pitchFamily="34" charset="0"/>
                <a:buNone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C</a:t>
              </a:r>
              <a:r>
                <a:rPr lang="es-ES" sz="1400" dirty="0" err="1" smtClean="0">
                  <a:solidFill>
                    <a:prstClr val="black"/>
                  </a:solidFill>
                </a:rPr>
                <a:t>able</a:t>
              </a:r>
              <a:r>
                <a:rPr lang="es-ES" sz="1400" dirty="0" smtClean="0">
                  <a:solidFill>
                    <a:prstClr val="black"/>
                  </a:solidFill>
                </a:rPr>
                <a:t> óptico totalmente dieléctrico especialmente diseñado para este fin.</a:t>
              </a:r>
            </a:p>
            <a:p>
              <a:pPr>
                <a:buFont typeface="Arial" pitchFamily="34" charset="0"/>
                <a:buNone/>
                <a:defRPr/>
              </a:pPr>
              <a:endParaRPr lang="es-ES" sz="14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None/>
                <a:defRPr/>
              </a:pPr>
              <a:r>
                <a:rPr lang="es-ES" sz="1400" b="1" dirty="0" smtClean="0">
                  <a:solidFill>
                    <a:prstClr val="black"/>
                  </a:solidFill>
                </a:rPr>
                <a:t>INSTALACIÓN: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Arado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Excavación mecánica o manual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Cabrestante automático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otras</a:t>
              </a:r>
            </a:p>
            <a:p>
              <a:pPr>
                <a:buFont typeface="Arial" pitchFamily="34" charset="0"/>
                <a:buNone/>
                <a:defRPr/>
              </a:pPr>
              <a:endParaRPr lang="es-ES" sz="14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None/>
                <a:defRPr/>
              </a:pPr>
              <a:r>
                <a:rPr lang="es-ES" sz="1400" b="1" dirty="0" smtClean="0">
                  <a:solidFill>
                    <a:prstClr val="black"/>
                  </a:solidFill>
                </a:rPr>
                <a:t>VENTAJAS: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Posibilidad de trabajar con la línea eléctrica en tensión sin restricciones.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No es necesario estudiar ni reforzar las estructuras ya que las torres no se ven afectadas.</a:t>
              </a:r>
            </a:p>
            <a:p>
              <a:pPr>
                <a:buFont typeface="Arial" pitchFamily="34" charset="0"/>
                <a:buNone/>
                <a:defRPr/>
              </a:pPr>
              <a:endParaRPr lang="es-ES" sz="14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None/>
                <a:defRPr/>
              </a:pPr>
              <a:r>
                <a:rPr lang="es-ES" sz="1400" b="1" dirty="0" smtClean="0">
                  <a:solidFill>
                    <a:prstClr val="black"/>
                  </a:solidFill>
                </a:rPr>
                <a:t>DESVENTAJAS: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Tiempo y costo de instalación muy elevado debido a la obra civil  (ríos, carreteras, ferrocarril, roca,  etc.) 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Investigar el tipo de terreno y detectar los posibles servicios subterráneos existentes (agua, gas, electricidad, etc.).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Replanteo en campo para determinar el trazado óptimo.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Exposición a posibles ataques de roedores, inundaciones del terreno o movimientos sísmicos.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Mas vulnerable a vandalismo.</a:t>
              </a:r>
            </a:p>
            <a:p>
              <a:pPr marL="342900" indent="-342900">
                <a:buFont typeface="Arial" pitchFamily="34" charset="0"/>
                <a:buChar char="•"/>
                <a:defRPr/>
              </a:pPr>
              <a:r>
                <a:rPr lang="es-ES" sz="1400" dirty="0" smtClean="0">
                  <a:solidFill>
                    <a:prstClr val="black"/>
                  </a:solidFill>
                </a:rPr>
                <a:t>Permisos de servidumbre?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81694" y="-353596"/>
              <a:ext cx="876955" cy="22322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82640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56333" y="548680"/>
            <a:ext cx="8858312" cy="571496"/>
          </a:xfrm>
        </p:spPr>
        <p:txBody>
          <a:bodyPr/>
          <a:lstStyle/>
          <a:p>
            <a:r>
              <a:rPr lang="es-ES" sz="3200" dirty="0" smtClean="0"/>
              <a:t>Opciones de Tendido – Factibilidad y Costos </a:t>
            </a:r>
            <a:endParaRPr lang="es-AR" sz="3200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1763688" y="2060848"/>
            <a:ext cx="5643602" cy="1643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000" dirty="0" smtClean="0">
                <a:solidFill>
                  <a:prstClr val="black"/>
                </a:solidFill>
              </a:rPr>
              <a:t>Cable OPGW    	(factible)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000" dirty="0" smtClean="0">
                <a:solidFill>
                  <a:prstClr val="black"/>
                </a:solidFill>
              </a:rPr>
              <a:t>Cable ADSS       	(no es factible)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000" dirty="0" smtClean="0">
                <a:solidFill>
                  <a:prstClr val="black"/>
                </a:solidFill>
              </a:rPr>
              <a:t>Cable Adosado 	(factible)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000" dirty="0" smtClean="0">
                <a:solidFill>
                  <a:prstClr val="black"/>
                </a:solidFill>
              </a:rPr>
              <a:t>Subterráneo      	(factible, sin análisis legal)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33056"/>
            <a:ext cx="6143637" cy="225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488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83197" y="404664"/>
            <a:ext cx="8858312" cy="571496"/>
          </a:xfrm>
        </p:spPr>
        <p:txBody>
          <a:bodyPr/>
          <a:lstStyle/>
          <a:p>
            <a:r>
              <a:rPr lang="es-AR" dirty="0" smtClean="0"/>
              <a:t>Opción Recomendada</a:t>
            </a:r>
            <a:endParaRPr lang="es-AR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611560" y="1599184"/>
            <a:ext cx="8229600" cy="10715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solidFill>
                  <a:prstClr val="black"/>
                </a:solidFill>
              </a:rPr>
              <a:t>Cable tipo </a:t>
            </a:r>
            <a:r>
              <a:rPr lang="es-ES" sz="2400" b="1" dirty="0" smtClean="0">
                <a:solidFill>
                  <a:srgbClr val="FF0000"/>
                </a:solidFill>
              </a:rPr>
              <a:t>OPGW</a:t>
            </a:r>
            <a:r>
              <a:rPr lang="es-ES" sz="2400" dirty="0" smtClean="0">
                <a:solidFill>
                  <a:prstClr val="black"/>
                </a:solidFill>
              </a:rPr>
              <a:t> (por costo y confiabilidad)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400" dirty="0" smtClean="0">
                <a:solidFill>
                  <a:prstClr val="black"/>
                </a:solidFill>
              </a:rPr>
              <a:t>Costo para los 3 tramos:  </a:t>
            </a:r>
            <a:r>
              <a:rPr lang="es-ES" sz="2400" b="1" dirty="0" smtClean="0">
                <a:solidFill>
                  <a:srgbClr val="FF0000"/>
                </a:solidFill>
              </a:rPr>
              <a:t>U$S</a:t>
            </a:r>
            <a:r>
              <a:rPr lang="es-ES" sz="2400" dirty="0" smtClean="0">
                <a:solidFill>
                  <a:prstClr val="black"/>
                </a:solidFill>
              </a:rPr>
              <a:t> </a:t>
            </a:r>
            <a:r>
              <a:rPr lang="es-ES" sz="2400" b="1" dirty="0" smtClean="0">
                <a:solidFill>
                  <a:srgbClr val="FF0000"/>
                </a:solidFill>
              </a:rPr>
              <a:t>10.863.000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9115" y="3107838"/>
            <a:ext cx="5619756" cy="2551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62" r="65551" b="11517"/>
          <a:stretch/>
        </p:blipFill>
        <p:spPr bwMode="auto">
          <a:xfrm>
            <a:off x="436712" y="2896925"/>
            <a:ext cx="2270056" cy="297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753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406525"/>
            <a:ext cx="3754438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196975"/>
            <a:ext cx="3636962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4 Imagen" descr="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28600"/>
            <a:ext cx="15922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5 Imagen" descr="Logo AGA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805488"/>
            <a:ext cx="5969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805113" y="496888"/>
            <a:ext cx="4681537" cy="369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http://www.mpc-view.com/Account/Login</a:t>
            </a:r>
          </a:p>
        </p:txBody>
      </p:sp>
      <p:pic>
        <p:nvPicPr>
          <p:cNvPr id="1741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125538"/>
            <a:ext cx="37909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789363"/>
            <a:ext cx="3624263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4102100"/>
            <a:ext cx="3760787" cy="213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0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335463"/>
            <a:ext cx="37353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14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858312" cy="571496"/>
          </a:xfrm>
        </p:spPr>
        <p:txBody>
          <a:bodyPr/>
          <a:lstStyle/>
          <a:p>
            <a:r>
              <a:rPr lang="es-ES" dirty="0" smtClean="0"/>
              <a:t>Tiempos de Montaje</a:t>
            </a:r>
            <a:endParaRPr lang="es-AR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854790" y="1628800"/>
            <a:ext cx="7615262" cy="1900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spcBef>
                <a:spcPct val="20000"/>
              </a:spcBef>
            </a:pPr>
            <a:r>
              <a:rPr lang="es-ES" sz="1600" dirty="0" smtClean="0">
                <a:solidFill>
                  <a:prstClr val="black"/>
                </a:solidFill>
              </a:rPr>
              <a:t>Sobre la base de 1 tendido de tramo por semana (bobina de aprox. 5 km) y considerando aspectos climáticos, licencias de trabajo TCT e imprevistos:</a:t>
            </a:r>
          </a:p>
          <a:p>
            <a:pPr marL="342900" indent="-160338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Tramo SGA-CE (170 Km): 	68 semanas (1.4 años aprox.)</a:t>
            </a:r>
          </a:p>
          <a:p>
            <a:pPr marL="342900" indent="-160338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Tramo SJ-CE (25 Km): 	14 semanas - medio año (aprox. – cruce de río con islas)</a:t>
            </a:r>
          </a:p>
          <a:p>
            <a:pPr marL="342900" indent="-160338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Tramo SGU-SJ (150 Km): 	60 semanas (1.2 años aprox.)</a:t>
            </a:r>
          </a:p>
          <a:p>
            <a:pPr marL="342900" indent="-160338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1600" b="1" dirty="0" smtClean="0">
                <a:solidFill>
                  <a:prstClr val="black"/>
                </a:solidFill>
              </a:rPr>
              <a:t>TOTAL DEL CUADRILATERO: 	APROX. 3 AÑOS</a:t>
            </a:r>
            <a:endParaRPr lang="es-AR" sz="1600" b="1" dirty="0">
              <a:solidFill>
                <a:prstClr val="black"/>
              </a:solidFill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195736" y="3573016"/>
            <a:ext cx="4657700" cy="30003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1" dirty="0" smtClean="0">
                <a:solidFill>
                  <a:prstClr val="black"/>
                </a:solidFill>
              </a:rPr>
              <a:t>CRONOGRAMA TENTATIVO</a:t>
            </a:r>
            <a:endParaRPr lang="es-ES" sz="1600" b="1" u="sng" dirty="0" smtClean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s-ES" sz="1600" b="1" u="sng" dirty="0" smtClean="0">
                <a:solidFill>
                  <a:prstClr val="black"/>
                </a:solidFill>
              </a:rPr>
              <a:t>AÑO 2017</a:t>
            </a:r>
          </a:p>
          <a:p>
            <a:pPr marL="971550" lvl="1" indent="-514350">
              <a:spcBef>
                <a:spcPct val="20000"/>
              </a:spcBef>
              <a:buFont typeface="Courier New" pitchFamily="49" charset="0"/>
              <a:buChar char="o"/>
            </a:pPr>
            <a:r>
              <a:rPr lang="es-ES" sz="1600" dirty="0" smtClean="0">
                <a:solidFill>
                  <a:prstClr val="black"/>
                </a:solidFill>
              </a:rPr>
              <a:t>Inicio tramo SGA-CE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s-ES" sz="1600" b="1" u="sng" dirty="0" smtClean="0">
                <a:solidFill>
                  <a:prstClr val="black"/>
                </a:solidFill>
              </a:rPr>
              <a:t>AÑO 2018</a:t>
            </a:r>
          </a:p>
          <a:p>
            <a:pPr marL="971550" lvl="1" indent="-514350">
              <a:spcBef>
                <a:spcPct val="20000"/>
              </a:spcBef>
              <a:buFont typeface="Courier New" pitchFamily="49" charset="0"/>
              <a:buChar char="o"/>
            </a:pPr>
            <a:r>
              <a:rPr lang="es-ES" sz="1600" dirty="0" smtClean="0">
                <a:solidFill>
                  <a:prstClr val="black"/>
                </a:solidFill>
              </a:rPr>
              <a:t>Finalizar tramo SGA-CE</a:t>
            </a:r>
          </a:p>
          <a:p>
            <a:pPr marL="971550" lvl="1" indent="-514350">
              <a:spcBef>
                <a:spcPct val="20000"/>
              </a:spcBef>
              <a:buFont typeface="Courier New" pitchFamily="49" charset="0"/>
              <a:buChar char="o"/>
            </a:pPr>
            <a:r>
              <a:rPr lang="es-ES" sz="1600" dirty="0" smtClean="0">
                <a:solidFill>
                  <a:prstClr val="black"/>
                </a:solidFill>
              </a:rPr>
              <a:t>Realizar Cruce Sur (CE-SJ)</a:t>
            </a:r>
          </a:p>
          <a:p>
            <a:pPr marL="971550" lvl="1" indent="-514350">
              <a:spcBef>
                <a:spcPct val="20000"/>
              </a:spcBef>
              <a:buFont typeface="Courier New" pitchFamily="49" charset="0"/>
              <a:buChar char="o"/>
            </a:pPr>
            <a:r>
              <a:rPr lang="es-ES" sz="1600" dirty="0" smtClean="0">
                <a:solidFill>
                  <a:prstClr val="black"/>
                </a:solidFill>
              </a:rPr>
              <a:t>Iniciar tramo SJ-SGU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s-ES" sz="1600" b="1" u="sng" dirty="0" smtClean="0">
                <a:solidFill>
                  <a:prstClr val="black"/>
                </a:solidFill>
              </a:rPr>
              <a:t>AÑO 2019</a:t>
            </a:r>
          </a:p>
          <a:p>
            <a:pPr marL="971550" lvl="1" indent="-514350">
              <a:spcBef>
                <a:spcPct val="20000"/>
              </a:spcBef>
              <a:buFont typeface="Courier New" pitchFamily="49" charset="0"/>
              <a:buChar char="o"/>
            </a:pPr>
            <a:r>
              <a:rPr lang="es-ES" sz="1600" dirty="0" smtClean="0">
                <a:solidFill>
                  <a:prstClr val="black"/>
                </a:solidFill>
              </a:rPr>
              <a:t>Finalizar tramo SJ-SGU</a:t>
            </a:r>
          </a:p>
          <a:p>
            <a:pPr marL="971550" lvl="1" indent="-514350">
              <a:spcBef>
                <a:spcPct val="20000"/>
              </a:spcBef>
              <a:buFont typeface="Courier New" pitchFamily="49" charset="0"/>
              <a:buChar char="o"/>
            </a:pPr>
            <a:r>
              <a:rPr lang="es-ES" sz="1600" dirty="0" smtClean="0">
                <a:solidFill>
                  <a:prstClr val="black"/>
                </a:solidFill>
              </a:rPr>
              <a:t>Pruebas de recepción</a:t>
            </a:r>
            <a:endParaRPr lang="es-A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858312" cy="571496"/>
          </a:xfrm>
        </p:spPr>
        <p:txBody>
          <a:bodyPr/>
          <a:lstStyle/>
          <a:p>
            <a:r>
              <a:rPr lang="es-AR" dirty="0" smtClean="0"/>
              <a:t>Grado de Avance del Proyecto</a:t>
            </a:r>
            <a:endParaRPr lang="es-AR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694469" y="1556792"/>
            <a:ext cx="7572428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57188" indent="-357188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s-ES" sz="2000" b="1" dirty="0" smtClean="0">
                <a:solidFill>
                  <a:srgbClr val="00B050"/>
                </a:solidFill>
              </a:rPr>
              <a:t>Estudio de Alternativas T</a:t>
            </a:r>
            <a:r>
              <a:rPr lang="es-ES" sz="2000" b="1" dirty="0" err="1" smtClean="0">
                <a:solidFill>
                  <a:srgbClr val="00B050"/>
                </a:solidFill>
              </a:rPr>
              <a:t>écnicas</a:t>
            </a:r>
            <a:endParaRPr lang="es-ES" sz="2000" b="1" dirty="0" smtClean="0">
              <a:solidFill>
                <a:srgbClr val="00B050"/>
              </a:solidFill>
            </a:endParaRP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s-ES" sz="2000" b="1" dirty="0" smtClean="0">
                <a:solidFill>
                  <a:srgbClr val="00B050"/>
                </a:solidFill>
              </a:rPr>
              <a:t>Evaluación de Costos de Tendido</a:t>
            </a: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s-ES" sz="2000" b="1" dirty="0" smtClean="0">
                <a:solidFill>
                  <a:srgbClr val="00B050"/>
                </a:solidFill>
              </a:rPr>
              <a:t>Definición de la Opción Recomendada</a:t>
            </a: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s-ES" sz="2000" b="1" dirty="0" smtClean="0">
                <a:solidFill>
                  <a:srgbClr val="00B050"/>
                </a:solidFill>
              </a:rPr>
              <a:t>Estimación de Costo Total (adquisición y tendido de FO)</a:t>
            </a: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s-ES" sz="2000" b="1" dirty="0" smtClean="0">
                <a:solidFill>
                  <a:srgbClr val="00B050"/>
                </a:solidFill>
              </a:rPr>
              <a:t>Estimación de Tiempos de Tendido</a:t>
            </a: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s-ES" sz="2000" b="1" dirty="0" smtClean="0">
                <a:solidFill>
                  <a:srgbClr val="00B050"/>
                </a:solidFill>
              </a:rPr>
              <a:t>Cronograma Tentativo</a:t>
            </a:r>
          </a:p>
          <a:p>
            <a:pPr>
              <a:spcBef>
                <a:spcPct val="20000"/>
              </a:spcBef>
              <a:defRPr/>
            </a:pPr>
            <a:endParaRPr lang="es-ES" sz="2000" dirty="0" smtClean="0">
              <a:solidFill>
                <a:prstClr val="black"/>
              </a:solidFill>
            </a:endParaRP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" sz="2000" b="1" dirty="0" smtClean="0">
                <a:solidFill>
                  <a:srgbClr val="FFC000"/>
                </a:solidFill>
              </a:rPr>
              <a:t>Definición del Sistema de Comunicaciones (Supervisión, Protecciones, Corporativo)</a:t>
            </a: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" sz="2000" b="1" dirty="0" smtClean="0">
                <a:solidFill>
                  <a:srgbClr val="FFC000"/>
                </a:solidFill>
              </a:rPr>
              <a:t>Ingeniería de Detalle</a:t>
            </a: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s-ES" sz="2000" b="1" dirty="0" smtClean="0">
              <a:solidFill>
                <a:srgbClr val="FF0000"/>
              </a:solidFill>
            </a:endParaRP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v"/>
            </a:pPr>
            <a:r>
              <a:rPr lang="es-ES" sz="2000" b="1" dirty="0" smtClean="0">
                <a:solidFill>
                  <a:srgbClr val="FF0000"/>
                </a:solidFill>
              </a:rPr>
              <a:t>Costo estimado del Sistema de Comunicaciones </a:t>
            </a: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v"/>
            </a:pPr>
            <a:r>
              <a:rPr lang="es-ES" sz="2000" b="1" dirty="0" smtClean="0">
                <a:solidFill>
                  <a:srgbClr val="FF0000"/>
                </a:solidFill>
              </a:rPr>
              <a:t>Aprobación del Presupuesto</a:t>
            </a:r>
          </a:p>
          <a:p>
            <a:pPr marL="357188" indent="-357188">
              <a:spcBef>
                <a:spcPct val="20000"/>
              </a:spcBef>
              <a:buFont typeface="Wingdings" pitchFamily="2" charset="2"/>
              <a:buChar char="v"/>
            </a:pPr>
            <a:r>
              <a:rPr lang="es-ES" sz="2000" b="1" dirty="0" smtClean="0">
                <a:solidFill>
                  <a:srgbClr val="FF0000"/>
                </a:solidFill>
              </a:rPr>
              <a:t>Pliegos para Licitaciones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s-E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half" idx="2"/>
          </p:nvPr>
        </p:nvSpPr>
        <p:spPr>
          <a:xfrm>
            <a:off x="1575793" y="5370424"/>
            <a:ext cx="7315200" cy="685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UY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Y" dirty="0" smtClean="0"/>
              <a:t>MUCHAS GRACIAS!</a:t>
            </a:r>
          </a:p>
        </p:txBody>
      </p:sp>
      <p:pic>
        <p:nvPicPr>
          <p:cNvPr id="18436" name="6 Imagen" descr="band_argentin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70" flipH="1">
            <a:off x="80963" y="6143625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7 Imagen" descr="band_urugu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">
            <a:off x="652463" y="6124575"/>
            <a:ext cx="7762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02" y="0"/>
            <a:ext cx="7637097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8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half" idx="2"/>
          </p:nvPr>
        </p:nvSpPr>
        <p:spPr>
          <a:xfrm>
            <a:off x="1575793" y="5370424"/>
            <a:ext cx="7315200" cy="685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UY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Y" dirty="0" smtClean="0"/>
              <a:t>MUCHAS GRACIAS!</a:t>
            </a:r>
          </a:p>
        </p:txBody>
      </p:sp>
      <p:pic>
        <p:nvPicPr>
          <p:cNvPr id="18436" name="6 Imagen" descr="band_argentin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70" flipH="1">
            <a:off x="80963" y="6143625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7 Imagen" descr="band_urugu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">
            <a:off x="652463" y="6124575"/>
            <a:ext cx="7762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13 Marcador de posición de imagen"/>
          <p:cNvGrpSpPr>
            <a:grpSpLocks noGrp="1"/>
          </p:cNvGrpSpPr>
          <p:nvPr/>
        </p:nvGrpSpPr>
        <p:grpSpPr>
          <a:xfrm>
            <a:off x="1560513" y="0"/>
            <a:ext cx="7583487" cy="4568825"/>
            <a:chOff x="1331639" y="1173581"/>
            <a:chExt cx="6408713" cy="4755434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15" name="3 Marcador de contenido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1331639" y="1173581"/>
              <a:ext cx="6408713" cy="4755434"/>
            </a:xfrm>
            <a:prstGeom prst="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6" name="15 CuadroTexto"/>
            <p:cNvSpPr txBox="1"/>
            <p:nvPr/>
          </p:nvSpPr>
          <p:spPr>
            <a:xfrm>
              <a:off x="6584143" y="5642024"/>
              <a:ext cx="1156209" cy="26428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dirty="0">
                  <a:solidFill>
                    <a:srgbClr val="FFFFFF"/>
                  </a:solidFill>
                  <a:latin typeface="Maiandra GD" pitchFamily="34" charset="0"/>
                  <a:cs typeface="Arial" charset="0"/>
                </a:rPr>
                <a:t>Facundo </a:t>
              </a:r>
              <a:r>
                <a:rPr lang="es-ES" sz="1050" dirty="0" err="1">
                  <a:solidFill>
                    <a:srgbClr val="FFFFFF"/>
                  </a:solidFill>
                  <a:latin typeface="Maiandra GD" pitchFamily="34" charset="0"/>
                  <a:cs typeface="Arial" charset="0"/>
                </a:rPr>
                <a:t>Bordet</a:t>
              </a:r>
              <a:r>
                <a:rPr lang="es-ES" sz="1050" dirty="0">
                  <a:solidFill>
                    <a:srgbClr val="FFFFFF"/>
                  </a:solidFill>
                  <a:latin typeface="Maiandra GD" pitchFamily="34" charset="0"/>
                  <a:cs typeface="Arial" charset="0"/>
                </a:rPr>
                <a:t> </a:t>
              </a:r>
              <a:r>
                <a:rPr lang="es-ES" sz="1050" baseline="30000" dirty="0">
                  <a:solidFill>
                    <a:srgbClr val="FFFFFF"/>
                  </a:solidFill>
                  <a:latin typeface="Maiandra GD" pitchFamily="34" charset="0"/>
                  <a:cs typeface="Arial" charset="0"/>
                </a:rPr>
                <a:t>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214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251520" y="482421"/>
            <a:ext cx="8151398" cy="100236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AR" sz="2600" b="1" dirty="0"/>
              <a:t>El sistema de alerta y </a:t>
            </a:r>
            <a:r>
              <a:rPr lang="es-AR" sz="2600" b="1" dirty="0" smtClean="0"/>
              <a:t>pronóstico</a:t>
            </a:r>
            <a:br>
              <a:rPr lang="es-AR" sz="2600" b="1" dirty="0" smtClean="0"/>
            </a:br>
            <a:r>
              <a:rPr lang="es-AR" sz="2600" b="1" dirty="0" smtClean="0"/>
              <a:t> </a:t>
            </a:r>
            <a:r>
              <a:rPr lang="es-AR" sz="2600" b="1" dirty="0"/>
              <a:t>hidrológico de Salto </a:t>
            </a:r>
            <a:r>
              <a:rPr lang="es-AR" sz="2600" b="1" dirty="0" smtClean="0"/>
              <a:t>Grande</a:t>
            </a:r>
            <a:endParaRPr lang="es-UY" sz="26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71775" y="6048375"/>
            <a:ext cx="6143625" cy="7143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UY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Ing. Eduardo Zamanillo - </a:t>
            </a:r>
            <a:r>
              <a:rPr lang="es-UY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Hidrología </a:t>
            </a:r>
            <a:endParaRPr lang="es-UY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s-UY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 de Ingeniería y Planeamiento – CTM Salto Grande</a:t>
            </a:r>
          </a:p>
        </p:txBody>
      </p:sp>
      <p:pic>
        <p:nvPicPr>
          <p:cNvPr id="13316" name="7 Imagen" descr="band_argentin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70" flipH="1">
            <a:off x="547688" y="6215063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9 Imagen" descr="band_urugu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">
            <a:off x="1127125" y="6189663"/>
            <a:ext cx="7778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3" descr="https://www.saltogrande.org/jobic/Event%20Name_archivos/logo_s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298450"/>
            <a:ext cx="996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Panorámica 4"/>
          <p:cNvPicPr>
            <a:picLocks noChangeAspect="1" noChangeArrowheads="1"/>
          </p:cNvPicPr>
          <p:nvPr/>
        </p:nvPicPr>
        <p:blipFill>
          <a:blip r:embed="rId5" cstate="print">
            <a:lum bright="44000"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84784"/>
            <a:ext cx="8060953" cy="43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8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cuencas al 11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066126"/>
            <a:ext cx="5090364" cy="4315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572553" y="99909"/>
            <a:ext cx="74198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dirty="0">
                <a:latin typeface="+mj-lt"/>
                <a:ea typeface="+mj-ea"/>
                <a:cs typeface="+mj-cs"/>
              </a:rPr>
              <a:t>CUENCA DEL RIO URUGUAY EN  </a:t>
            </a:r>
            <a:endParaRPr lang="es-ES" sz="2800" dirty="0" smtClean="0">
              <a:latin typeface="+mj-lt"/>
              <a:ea typeface="+mj-ea"/>
              <a:cs typeface="+mj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dirty="0" smtClean="0">
                <a:latin typeface="+mj-lt"/>
                <a:ea typeface="+mj-ea"/>
                <a:cs typeface="+mj-cs"/>
              </a:rPr>
              <a:t>SALTO </a:t>
            </a:r>
            <a:r>
              <a:rPr lang="es-ES" sz="2800" dirty="0">
                <a:latin typeface="+mj-lt"/>
                <a:ea typeface="+mj-ea"/>
                <a:cs typeface="+mj-cs"/>
              </a:rPr>
              <a:t>GRANDE</a:t>
            </a:r>
          </a:p>
        </p:txBody>
      </p:sp>
      <p:grpSp>
        <p:nvGrpSpPr>
          <p:cNvPr id="21511" name="Group 3"/>
          <p:cNvGrpSpPr>
            <a:grpSpLocks/>
          </p:cNvGrpSpPr>
          <p:nvPr/>
        </p:nvGrpSpPr>
        <p:grpSpPr bwMode="auto">
          <a:xfrm>
            <a:off x="572555" y="2143125"/>
            <a:ext cx="2928937" cy="1285875"/>
            <a:chOff x="720" y="1490"/>
            <a:chExt cx="1809" cy="1800"/>
          </a:xfrm>
          <a:solidFill>
            <a:schemeClr val="accent1"/>
          </a:solidFill>
        </p:grpSpPr>
        <p:sp>
          <p:nvSpPr>
            <p:cNvPr id="10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pFill/>
            <a:ln>
              <a:headEnd/>
              <a:tailEnd/>
            </a:ln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741" y="1494"/>
              <a:ext cx="1788" cy="1767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6"/>
            </a:lnRef>
            <a:fillRef idx="1003">
              <a:schemeClr val="dk2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gray">
            <a:xfrm>
              <a:off x="830" y="1890"/>
              <a:ext cx="1590" cy="732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1003">
              <a:schemeClr val="dk2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Arial Rounded MT Bold" pitchFamily="34" charset="0"/>
                </a:rPr>
                <a:t>AREA </a:t>
              </a:r>
              <a:r>
                <a:rPr lang="es-ES" sz="14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es-ES" sz="1400" dirty="0" smtClean="0">
                  <a:solidFill>
                    <a:schemeClr val="bg1"/>
                  </a:solidFill>
                  <a:latin typeface="Arial Rounded MT Bold" pitchFamily="34" charset="0"/>
                </a:rPr>
                <a:t>DE CUENCA </a:t>
              </a:r>
            </a:p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Arial Rounded MT Bold" pitchFamily="34" charset="0"/>
                </a:rPr>
                <a:t>244.000 km</a:t>
              </a:r>
              <a:r>
                <a:rPr lang="es-ES" sz="1400" baseline="30000" dirty="0" smtClean="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  <a:endParaRPr lang="es-ES" sz="14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606556" y="4107656"/>
            <a:ext cx="2928937" cy="1214437"/>
            <a:chOff x="720" y="1490"/>
            <a:chExt cx="1809" cy="1800"/>
          </a:xfrm>
          <a:solidFill>
            <a:schemeClr val="accent1"/>
          </a:solidFill>
        </p:grpSpPr>
        <p:sp>
          <p:nvSpPr>
            <p:cNvPr id="24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pFill/>
            <a:ln>
              <a:headEnd/>
              <a:tailEnd/>
            </a:ln>
          </p:spPr>
          <p:style>
            <a:lnRef idx="0">
              <a:schemeClr val="dk1"/>
            </a:lnRef>
            <a:fillRef idx="1003">
              <a:schemeClr val="dk2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5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788" cy="1767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6"/>
            </a:lnRef>
            <a:fillRef idx="1003">
              <a:schemeClr val="dk2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6" name="Text Box 17"/>
            <p:cNvSpPr txBox="1">
              <a:spLocks noChangeArrowheads="1"/>
            </p:cNvSpPr>
            <p:nvPr/>
          </p:nvSpPr>
          <p:spPr bwMode="gray">
            <a:xfrm>
              <a:off x="830" y="1960"/>
              <a:ext cx="1590" cy="775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1003">
              <a:schemeClr val="dk2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Arial Rounded MT Bold" pitchFamily="34" charset="0"/>
                </a:rPr>
                <a:t>AREA  DE EMBALSE</a:t>
              </a:r>
              <a:endParaRPr lang="es-ES" sz="1400" dirty="0">
                <a:solidFill>
                  <a:schemeClr val="bg1"/>
                </a:solidFill>
                <a:latin typeface="Arial Rounded MT Bold" pitchFamily="34" charset="0"/>
              </a:endParaRPr>
            </a:p>
            <a:p>
              <a:pPr algn="ctr">
                <a:defRPr/>
              </a:pPr>
              <a:r>
                <a:rPr lang="es-ES" sz="1400" dirty="0" smtClean="0">
                  <a:solidFill>
                    <a:schemeClr val="bg1"/>
                  </a:solidFill>
                  <a:latin typeface="Arial Rounded MT Bold" pitchFamily="34" charset="0"/>
                </a:rPr>
                <a:t>783 km</a:t>
              </a:r>
              <a:r>
                <a:rPr lang="es-ES" sz="1400" baseline="30000" dirty="0" smtClean="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  <a:endParaRPr lang="es-ES" sz="14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9|2.5|2.1|2.3|2.2|2.2|2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medio">
  <a:themeElements>
    <a:clrScheme name="Personalizado 2">
      <a:dk1>
        <a:sysClr val="windowText" lastClr="000000"/>
      </a:dk1>
      <a:lt1>
        <a:srgbClr val="FFFFFF"/>
      </a:lt1>
      <a:dk2>
        <a:srgbClr val="FFFFFF"/>
      </a:dk2>
      <a:lt2>
        <a:srgbClr val="DBF5F9"/>
      </a:lt2>
      <a:accent1>
        <a:srgbClr val="0B5394"/>
      </a:accent1>
      <a:accent2>
        <a:srgbClr val="59A9F2"/>
      </a:accent2>
      <a:accent3>
        <a:srgbClr val="0F6FC6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alizado 2">
    <a:dk1>
      <a:sysClr val="windowText" lastClr="000000"/>
    </a:dk1>
    <a:lt1>
      <a:srgbClr val="FFFFFF"/>
    </a:lt1>
    <a:dk2>
      <a:srgbClr val="FFFFFF"/>
    </a:dk2>
    <a:lt2>
      <a:srgbClr val="DBF5F9"/>
    </a:lt2>
    <a:accent1>
      <a:srgbClr val="0B5394"/>
    </a:accent1>
    <a:accent2>
      <a:srgbClr val="59A9F2"/>
    </a:accent2>
    <a:accent3>
      <a:srgbClr val="0F6FC6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9114</TotalTime>
  <Words>2010</Words>
  <Application>Microsoft Office PowerPoint</Application>
  <PresentationFormat>Presentación en pantalla (4:3)</PresentationFormat>
  <Paragraphs>420</Paragraphs>
  <Slides>62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3" baseType="lpstr">
      <vt:lpstr>Intermedio</vt:lpstr>
      <vt:lpstr>Cambios Tecnológicos en CTM</vt:lpstr>
      <vt:lpstr>Monitoreo, predicción y control de algas  </vt:lpstr>
      <vt:lpstr>Contenido de la presentación</vt:lpstr>
      <vt:lpstr>Área de Monitoreo -  Eutrofización – Áreas Recreativas</vt:lpstr>
      <vt:lpstr>Presentación de PowerPoint</vt:lpstr>
      <vt:lpstr>Presentación de PowerPoint</vt:lpstr>
      <vt:lpstr>MUCHAS GRACIAS!</vt:lpstr>
      <vt:lpstr>El sistema de alerta y pronóstico  hidrológico de Salto Grande</vt:lpstr>
      <vt:lpstr>Presentación de PowerPoint</vt:lpstr>
      <vt:lpstr>CUENCA DEL RIO URUGUAY EN SALTO GRANDE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Modelo hidrológico NWS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Procedimientos operacionales de pronóstico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GRACIAS!</vt:lpstr>
      <vt:lpstr>Nuevo Sistema de RADIO DIGITAL</vt:lpstr>
      <vt:lpstr>Actual Sistema de Radio</vt:lpstr>
      <vt:lpstr>Aspectos a mejorar</vt:lpstr>
      <vt:lpstr>Mejoras Sistemas de Radio Digital</vt:lpstr>
      <vt:lpstr>Mejoras Sistemas de Radio Digital</vt:lpstr>
      <vt:lpstr>Proceso de cambio</vt:lpstr>
      <vt:lpstr>Estado Actual… </vt:lpstr>
      <vt:lpstr>Estado Actual… </vt:lpstr>
      <vt:lpstr>MUCHAS GRACIAS!</vt:lpstr>
      <vt:lpstr>Fibra Óptica sobre líneas eat de Salto Grande </vt:lpstr>
      <vt:lpstr>Complejo Hidroeléctrico Salto Grande</vt:lpstr>
      <vt:lpstr>Sistema de Transmisión</vt:lpstr>
      <vt:lpstr>Sistema de Transmisión</vt:lpstr>
      <vt:lpstr>Sistema de Transmisión</vt:lpstr>
      <vt:lpstr>Onda Portadora</vt:lpstr>
      <vt:lpstr>Anillo de Fibra Óptica</vt:lpstr>
      <vt:lpstr>Requisitos</vt:lpstr>
      <vt:lpstr>Soluciones Técnicas Evaluadas</vt:lpstr>
      <vt:lpstr>Cable OPGW</vt:lpstr>
      <vt:lpstr>Cable Adosado</vt:lpstr>
      <vt:lpstr>Cable ADSS</vt:lpstr>
      <vt:lpstr>Cable Subterráneo</vt:lpstr>
      <vt:lpstr>Opciones de Tendido – Factibilidad y Costos </vt:lpstr>
      <vt:lpstr>Opción Recomendada</vt:lpstr>
      <vt:lpstr>Tiempos de Montaje</vt:lpstr>
      <vt:lpstr>Grado de Avance del Proyecto</vt:lpstr>
      <vt:lpstr>MUCHAS 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Nuevo Sistema de Radio Digital</dc:title>
  <dc:creator>corralesg</dc:creator>
  <cp:lastModifiedBy>Eduardo Zamanillo</cp:lastModifiedBy>
  <cp:revision>47</cp:revision>
  <dcterms:created xsi:type="dcterms:W3CDTF">2016-11-02T11:43:28Z</dcterms:created>
  <dcterms:modified xsi:type="dcterms:W3CDTF">2016-11-09T17:06:34Z</dcterms:modified>
</cp:coreProperties>
</file>